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varScale="1">
        <p:scale>
          <a:sx n="70" d="100"/>
          <a:sy n="70" d="100"/>
        </p:scale>
        <p:origin x="-137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4B6E02-A118-4602-B94D-CD1DBF63A293}" type="datetimeFigureOut">
              <a:rPr lang="es-AR" smtClean="0"/>
              <a:pPr/>
              <a:t>27/08/2019</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699562-C706-4885-9E37-F4506ABDA765}" type="slidenum">
              <a:rPr lang="es-AR" smtClean="0"/>
              <a:pPr/>
              <a:t>‹Nº›</a:t>
            </a:fld>
            <a:endParaRPr lang="es-AR"/>
          </a:p>
        </p:txBody>
      </p:sp>
    </p:spTree>
    <p:extLst>
      <p:ext uri="{BB962C8B-B14F-4D97-AF65-F5344CB8AC3E}">
        <p14:creationId xmlns:p14="http://schemas.microsoft.com/office/powerpoint/2010/main" val="447392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E2DB5BFA-F994-47FF-92F6-E6D298DE3575}" type="datetimeFigureOut">
              <a:rPr lang="es-AR" smtClean="0"/>
              <a:pPr/>
              <a:t>27/08/2019</a:t>
            </a:fld>
            <a:endParaRPr lang="es-AR"/>
          </a:p>
        </p:txBody>
      </p:sp>
      <p:sp>
        <p:nvSpPr>
          <p:cNvPr id="5" name="Footer Placeholder 4"/>
          <p:cNvSpPr>
            <a:spLocks noGrp="1"/>
          </p:cNvSpPr>
          <p:nvPr>
            <p:ph type="ftr" sz="quarter" idx="11"/>
          </p:nvPr>
        </p:nvSpPr>
        <p:spPr>
          <a:xfrm>
            <a:off x="1174044" y="5357592"/>
            <a:ext cx="5034845" cy="365125"/>
          </a:xfrm>
        </p:spPr>
        <p:txBody>
          <a:bodyPr/>
          <a:lstStyle/>
          <a:p>
            <a:endParaRPr lang="es-AR"/>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4AE46963-5FE8-4058-913E-C1019244BAE8}" type="slidenum">
              <a:rPr lang="es-AR" smtClean="0"/>
              <a:pPr/>
              <a:t>‹Nº›</a:t>
            </a:fld>
            <a:endParaRPr 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2DB5BFA-F994-47FF-92F6-E6D298DE3575}" type="datetimeFigureOut">
              <a:rPr lang="es-AR" smtClean="0"/>
              <a:pPr/>
              <a:t>27/08/2019</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4AE46963-5FE8-4058-913E-C1019244BAE8}" type="slidenum">
              <a:rPr lang="es-AR" smtClean="0"/>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2DB5BFA-F994-47FF-92F6-E6D298DE3575}" type="datetimeFigureOut">
              <a:rPr lang="es-AR" smtClean="0"/>
              <a:pPr/>
              <a:t>27/08/2019</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4AE46963-5FE8-4058-913E-C1019244BAE8}" type="slidenum">
              <a:rPr lang="es-AR" smtClean="0"/>
              <a:pPr/>
              <a:t>‹Nº›</a:t>
            </a:fld>
            <a:endParaRPr 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2DB5BFA-F994-47FF-92F6-E6D298DE3575}" type="datetimeFigureOut">
              <a:rPr lang="es-AR" smtClean="0"/>
              <a:pPr/>
              <a:t>27/08/2019</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4AE46963-5FE8-4058-913E-C1019244BAE8}" type="slidenum">
              <a:rPr lang="es-AR" smtClean="0"/>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E2DB5BFA-F994-47FF-92F6-E6D298DE3575}" type="datetimeFigureOut">
              <a:rPr lang="es-AR" smtClean="0"/>
              <a:pPr/>
              <a:t>27/08/2019</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4AE46963-5FE8-4058-913E-C1019244BAE8}" type="slidenum">
              <a:rPr lang="es-AR" smtClean="0"/>
              <a:pPr/>
              <a:t>‹Nº›</a:t>
            </a:fld>
            <a:endParaRPr 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5" name="Date Placeholder 4"/>
          <p:cNvSpPr>
            <a:spLocks noGrp="1"/>
          </p:cNvSpPr>
          <p:nvPr>
            <p:ph type="dt" sz="half" idx="10"/>
          </p:nvPr>
        </p:nvSpPr>
        <p:spPr/>
        <p:txBody>
          <a:bodyPr/>
          <a:lstStyle/>
          <a:p>
            <a:fld id="{E2DB5BFA-F994-47FF-92F6-E6D298DE3575}" type="datetimeFigureOut">
              <a:rPr lang="es-AR" smtClean="0"/>
              <a:pPr/>
              <a:t>27/08/2019</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4AE46963-5FE8-4058-913E-C1019244BAE8}" type="slidenum">
              <a:rPr lang="es-AR" smtClean="0"/>
              <a:pPr/>
              <a:t>‹Nº›</a:t>
            </a:fld>
            <a:endParaRPr lang="es-AR"/>
          </a:p>
        </p:txBody>
      </p:sp>
      <p:sp>
        <p:nvSpPr>
          <p:cNvPr id="9" name="Content Placeholder 8"/>
          <p:cNvSpPr>
            <a:spLocks noGrp="1"/>
          </p:cNvSpPr>
          <p:nvPr>
            <p:ph sz="quarter" idx="13"/>
          </p:nvPr>
        </p:nvSpPr>
        <p:spPr>
          <a:xfrm>
            <a:off x="1298448" y="2121407"/>
            <a:ext cx="3200400" cy="360273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2DB5BFA-F994-47FF-92F6-E6D298DE3575}" type="datetimeFigureOut">
              <a:rPr lang="es-AR" smtClean="0"/>
              <a:pPr/>
              <a:t>27/08/2019</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4AE46963-5FE8-4058-913E-C1019244BAE8}" type="slidenum">
              <a:rPr lang="es-AR" smtClean="0"/>
              <a:pPr/>
              <a:t>‹Nº›</a:t>
            </a:fld>
            <a:endParaRPr lang="es-AR"/>
          </a:p>
        </p:txBody>
      </p:sp>
      <p:sp>
        <p:nvSpPr>
          <p:cNvPr id="11" name="Content Placeholder 10"/>
          <p:cNvSpPr>
            <a:spLocks noGrp="1"/>
          </p:cNvSpPr>
          <p:nvPr>
            <p:ph sz="quarter" idx="13"/>
          </p:nvPr>
        </p:nvSpPr>
        <p:spPr>
          <a:xfrm>
            <a:off x="1298448" y="2944368"/>
            <a:ext cx="3227832" cy="277977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E2DB5BFA-F994-47FF-92F6-E6D298DE3575}" type="datetimeFigureOut">
              <a:rPr lang="es-AR" smtClean="0"/>
              <a:pPr/>
              <a:t>27/08/2019</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4AE46963-5FE8-4058-913E-C1019244BAE8}" type="slidenum">
              <a:rPr lang="es-AR" smtClean="0"/>
              <a:pPr/>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DB5BFA-F994-47FF-92F6-E6D298DE3575}" type="datetimeFigureOut">
              <a:rPr lang="es-AR" smtClean="0"/>
              <a:pPr/>
              <a:t>27/08/2019</a:t>
            </a:fld>
            <a:endParaRPr lang="es-AR"/>
          </a:p>
        </p:txBody>
      </p:sp>
      <p:sp>
        <p:nvSpPr>
          <p:cNvPr id="3" name="Footer Placeholder 2"/>
          <p:cNvSpPr>
            <a:spLocks noGrp="1"/>
          </p:cNvSpPr>
          <p:nvPr>
            <p:ph type="ftr" sz="quarter" idx="11"/>
          </p:nvPr>
        </p:nvSpPr>
        <p:spPr/>
        <p:txBody>
          <a:bodyPr/>
          <a:lstStyle/>
          <a:p>
            <a:endParaRPr lang="es-AR"/>
          </a:p>
        </p:txBody>
      </p:sp>
      <p:sp>
        <p:nvSpPr>
          <p:cNvPr id="4" name="Slide Number Placeholder 3"/>
          <p:cNvSpPr>
            <a:spLocks noGrp="1"/>
          </p:cNvSpPr>
          <p:nvPr>
            <p:ph type="sldNum" sz="quarter" idx="12"/>
          </p:nvPr>
        </p:nvSpPr>
        <p:spPr/>
        <p:txBody>
          <a:bodyPr/>
          <a:lstStyle/>
          <a:p>
            <a:fld id="{4AE46963-5FE8-4058-913E-C1019244BAE8}"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s-ES" smtClean="0"/>
              <a:t>Haga clic para modificar el estilo de título del patrón</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rot="60000">
            <a:off x="6341698" y="5885672"/>
            <a:ext cx="1213821" cy="365125"/>
          </a:xfrm>
        </p:spPr>
        <p:txBody>
          <a:bodyPr/>
          <a:lstStyle/>
          <a:p>
            <a:fld id="{E2DB5BFA-F994-47FF-92F6-E6D298DE3575}" type="datetimeFigureOut">
              <a:rPr lang="es-AR" smtClean="0"/>
              <a:pPr/>
              <a:t>27/08/2019</a:t>
            </a:fld>
            <a:endParaRPr lang="es-AR"/>
          </a:p>
        </p:txBody>
      </p:sp>
      <p:sp>
        <p:nvSpPr>
          <p:cNvPr id="6" name="Footer Placeholder 5"/>
          <p:cNvSpPr>
            <a:spLocks noGrp="1"/>
          </p:cNvSpPr>
          <p:nvPr>
            <p:ph type="ftr" sz="quarter" idx="11"/>
          </p:nvPr>
        </p:nvSpPr>
        <p:spPr>
          <a:xfrm rot="-60000">
            <a:off x="914554" y="5829261"/>
            <a:ext cx="3522607" cy="365125"/>
          </a:xfrm>
        </p:spPr>
        <p:txBody>
          <a:bodyPr/>
          <a:lstStyle/>
          <a:p>
            <a:endParaRPr lang="es-AR"/>
          </a:p>
        </p:txBody>
      </p:sp>
      <p:sp>
        <p:nvSpPr>
          <p:cNvPr id="7" name="Slide Number Placeholder 6"/>
          <p:cNvSpPr>
            <a:spLocks noGrp="1"/>
          </p:cNvSpPr>
          <p:nvPr>
            <p:ph type="sldNum" sz="quarter" idx="12"/>
          </p:nvPr>
        </p:nvSpPr>
        <p:spPr>
          <a:xfrm rot="60000">
            <a:off x="7557313" y="5896961"/>
            <a:ext cx="554023" cy="365125"/>
          </a:xfrm>
        </p:spPr>
        <p:txBody>
          <a:bodyPr/>
          <a:lstStyle/>
          <a:p>
            <a:fld id="{4AE46963-5FE8-4058-913E-C1019244BAE8}" type="slidenum">
              <a:rPr lang="es-AR" smtClean="0"/>
              <a:pPr/>
              <a:t>‹Nº›</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rot="60000">
            <a:off x="6345936" y="5888737"/>
            <a:ext cx="1213821" cy="365125"/>
          </a:xfrm>
        </p:spPr>
        <p:txBody>
          <a:bodyPr/>
          <a:lstStyle/>
          <a:p>
            <a:fld id="{E2DB5BFA-F994-47FF-92F6-E6D298DE3575}" type="datetimeFigureOut">
              <a:rPr lang="es-AR" smtClean="0"/>
              <a:pPr/>
              <a:t>27/08/2019</a:t>
            </a:fld>
            <a:endParaRPr lang="es-AR"/>
          </a:p>
        </p:txBody>
      </p:sp>
      <p:sp>
        <p:nvSpPr>
          <p:cNvPr id="6" name="Footer Placeholder 5"/>
          <p:cNvSpPr>
            <a:spLocks noGrp="1"/>
          </p:cNvSpPr>
          <p:nvPr>
            <p:ph type="ftr" sz="quarter" idx="11"/>
          </p:nvPr>
        </p:nvSpPr>
        <p:spPr>
          <a:xfrm rot="-60000">
            <a:off x="914569" y="5831037"/>
            <a:ext cx="3319043" cy="365125"/>
          </a:xfrm>
        </p:spPr>
        <p:txBody>
          <a:bodyPr/>
          <a:lstStyle/>
          <a:p>
            <a:endParaRPr lang="es-AR"/>
          </a:p>
        </p:txBody>
      </p:sp>
      <p:sp>
        <p:nvSpPr>
          <p:cNvPr id="7" name="Slide Number Placeholder 6"/>
          <p:cNvSpPr>
            <a:spLocks noGrp="1"/>
          </p:cNvSpPr>
          <p:nvPr>
            <p:ph type="sldNum" sz="quarter" idx="12"/>
          </p:nvPr>
        </p:nvSpPr>
        <p:spPr>
          <a:xfrm rot="60000">
            <a:off x="7562089" y="5900026"/>
            <a:ext cx="554023" cy="365125"/>
          </a:xfrm>
        </p:spPr>
        <p:txBody>
          <a:bodyPr/>
          <a:lstStyle/>
          <a:p>
            <a:fld id="{4AE46963-5FE8-4058-913E-C1019244BAE8}" type="slidenum">
              <a:rPr lang="es-AR" smtClean="0"/>
              <a:pPr/>
              <a:t>‹Nº›</a:t>
            </a:fld>
            <a:endParaRPr 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E2DB5BFA-F994-47FF-92F6-E6D298DE3575}" type="datetimeFigureOut">
              <a:rPr lang="es-AR" smtClean="0"/>
              <a:pPr/>
              <a:t>27/08/2019</a:t>
            </a:fld>
            <a:endParaRPr lang="es-AR"/>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s-AR"/>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4AE46963-5FE8-4058-913E-C1019244BAE8}" type="slidenum">
              <a:rPr lang="es-AR" smtClean="0"/>
              <a:pPr/>
              <a:t>‹Nº›</a:t>
            </a:fld>
            <a:endParaRPr lang="es-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sz="2000" b="1" dirty="0" smtClean="0">
                <a:solidFill>
                  <a:srgbClr val="00B0F0"/>
                </a:solidFill>
              </a:rPr>
              <a:t>“ASOCIACION DE TRABAJADORES DEL ESTADO S/ ACCION DE INCONSTITUCIONALIDAD” ATE II</a:t>
            </a:r>
            <a:r>
              <a:rPr lang="es-AR" sz="2000" dirty="0" smtClean="0"/>
              <a:t/>
            </a:r>
            <a:br>
              <a:rPr lang="es-AR" sz="2000" dirty="0" smtClean="0"/>
            </a:br>
            <a:r>
              <a:rPr lang="es-AR" sz="2000" dirty="0" smtClean="0"/>
              <a:t>Corte Suprema de Justicia de la Nación (18 de Junio </a:t>
            </a:r>
            <a:r>
              <a:rPr lang="es-AR" sz="2000" smtClean="0"/>
              <a:t>de 2.013</a:t>
            </a:r>
            <a:r>
              <a:rPr lang="es-AR" sz="2000" dirty="0" smtClean="0"/>
              <a:t>)</a:t>
            </a:r>
            <a:endParaRPr lang="es-AR" sz="2000" dirty="0"/>
          </a:p>
        </p:txBody>
      </p:sp>
      <p:sp>
        <p:nvSpPr>
          <p:cNvPr id="3" name="2 Marcador de contenido"/>
          <p:cNvSpPr>
            <a:spLocks noGrp="1"/>
          </p:cNvSpPr>
          <p:nvPr>
            <p:ph idx="1"/>
          </p:nvPr>
        </p:nvSpPr>
        <p:spPr>
          <a:xfrm>
            <a:off x="1463040" y="2119256"/>
            <a:ext cx="6196405" cy="3902031"/>
          </a:xfrm>
        </p:spPr>
        <p:txBody>
          <a:bodyPr>
            <a:normAutofit/>
          </a:bodyPr>
          <a:lstStyle/>
          <a:p>
            <a:pPr marL="0" indent="0">
              <a:buNone/>
            </a:pPr>
            <a:r>
              <a:rPr lang="es-AR" sz="1800" b="1" u="sng" dirty="0" smtClean="0">
                <a:solidFill>
                  <a:srgbClr val="00B0F0"/>
                </a:solidFill>
              </a:rPr>
              <a:t>Considerando 1ro.</a:t>
            </a:r>
            <a:r>
              <a:rPr lang="es-AR" sz="1800" b="1" dirty="0" smtClean="0">
                <a:solidFill>
                  <a:srgbClr val="00B0F0"/>
                </a:solidFill>
              </a:rPr>
              <a:t>:</a:t>
            </a:r>
          </a:p>
          <a:p>
            <a:pPr marL="0" indent="0">
              <a:buNone/>
            </a:pPr>
            <a:endParaRPr lang="es-AR" sz="1800" b="1" dirty="0" smtClean="0">
              <a:solidFill>
                <a:srgbClr val="00B0F0"/>
              </a:solidFill>
            </a:endParaRPr>
          </a:p>
          <a:p>
            <a:pPr algn="just"/>
            <a:r>
              <a:rPr lang="es-AR" sz="1800" dirty="0" smtClean="0"/>
              <a:t>El empleado municipal de la ciudad de Salta, Sr. Molina Alberto por un lado y la Asociación de Trabajadores del Estado por otro. Solicitaron la acción de inconstitucionalidad (local) de un </a:t>
            </a:r>
            <a:r>
              <a:rPr lang="es-AR" sz="1800" b="1" dirty="0" smtClean="0">
                <a:solidFill>
                  <a:srgbClr val="FF0000"/>
                </a:solidFill>
              </a:rPr>
              <a:t>Decreto Municipal (5/2003</a:t>
            </a:r>
            <a:r>
              <a:rPr lang="es-AR" sz="1800" dirty="0" smtClean="0"/>
              <a:t>), implementado por el Intendente de la Ciudad salteña, que establecía por una situación de emergencia  general, la rebaja de las remuneraciones salariales.</a:t>
            </a:r>
          </a:p>
          <a:p>
            <a:pPr algn="just"/>
            <a:r>
              <a:rPr lang="es-AR" sz="1800" dirty="0" smtClean="0"/>
              <a:t>La Corte Provincial, rechazó la acción incoada por los actores. Pues entendió que “A.T.E.”, carecía de legitimación para representar los intereses colectivos”.</a:t>
            </a:r>
          </a:p>
          <a:p>
            <a:pPr algn="r"/>
            <a:r>
              <a:rPr lang="es-AR" sz="1400" b="1" dirty="0" smtClean="0">
                <a:solidFill>
                  <a:srgbClr val="FF0000"/>
                </a:solidFill>
              </a:rPr>
              <a:t>PP REALIZADO POR DIEGO SOUTO</a:t>
            </a:r>
            <a:endParaRPr lang="es-AR" sz="1400" b="1" dirty="0">
              <a:solidFill>
                <a:srgbClr val="FF0000"/>
              </a:solidFill>
            </a:endParaRPr>
          </a:p>
        </p:txBody>
      </p:sp>
    </p:spTree>
    <p:extLst>
      <p:ext uri="{BB962C8B-B14F-4D97-AF65-F5344CB8AC3E}">
        <p14:creationId xmlns:p14="http://schemas.microsoft.com/office/powerpoint/2010/main" val="34881717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608" y="817582"/>
            <a:ext cx="7056783" cy="5419730"/>
          </a:xfrm>
        </p:spPr>
        <p:txBody>
          <a:bodyPr>
            <a:noAutofit/>
          </a:bodyPr>
          <a:lstStyle/>
          <a:p>
            <a:pPr algn="just"/>
            <a:r>
              <a:rPr lang="es-AR" sz="1800" dirty="0" smtClean="0">
                <a:latin typeface="Georgia" panose="02040502050405020303" pitchFamily="18" charset="0"/>
              </a:rPr>
              <a:t>“La </a:t>
            </a:r>
            <a:r>
              <a:rPr lang="es-AR" sz="1800" dirty="0">
                <a:latin typeface="Georgia" panose="02040502050405020303" pitchFamily="18" charset="0"/>
              </a:rPr>
              <a:t>proyección del salario </a:t>
            </a:r>
            <a:r>
              <a:rPr lang="es-AR" sz="1800" dirty="0" smtClean="0">
                <a:latin typeface="Georgia" panose="02040502050405020303" pitchFamily="18" charset="0"/>
              </a:rPr>
              <a:t>es de </a:t>
            </a:r>
            <a:r>
              <a:rPr lang="es-AR" sz="1800" dirty="0">
                <a:latin typeface="Georgia" panose="02040502050405020303" pitchFamily="18" charset="0"/>
              </a:rPr>
              <a:t>alcances incluso mayores, dado que también comprende el </a:t>
            </a:r>
            <a:r>
              <a:rPr lang="es-AR" sz="1800" dirty="0" smtClean="0">
                <a:latin typeface="Georgia" panose="02040502050405020303" pitchFamily="18" charset="0"/>
              </a:rPr>
              <a:t>ejercicio de </a:t>
            </a:r>
            <a:r>
              <a:rPr lang="es-AR" sz="1800" dirty="0">
                <a:latin typeface="Georgia" panose="02040502050405020303" pitchFamily="18" charset="0"/>
              </a:rPr>
              <a:t>los derechos humanos civiles y </a:t>
            </a:r>
            <a:r>
              <a:rPr lang="es-AR" sz="1800" dirty="0" smtClean="0">
                <a:latin typeface="Georgia" panose="02040502050405020303" pitchFamily="18" charset="0"/>
              </a:rPr>
              <a:t>políticos</a:t>
            </a:r>
            <a:r>
              <a:rPr lang="es-AR" sz="1800" dirty="0">
                <a:latin typeface="Georgia" panose="02040502050405020303" pitchFamily="18" charset="0"/>
              </a:rPr>
              <a:t>, desde el </a:t>
            </a:r>
            <a:r>
              <a:rPr lang="es-AR" sz="1800" dirty="0" smtClean="0">
                <a:latin typeface="Georgia" panose="02040502050405020303" pitchFamily="18" charset="0"/>
              </a:rPr>
              <a:t>momento en </a:t>
            </a:r>
            <a:r>
              <a:rPr lang="es-AR" sz="1800" dirty="0">
                <a:latin typeface="Georgia" panose="02040502050405020303" pitchFamily="18" charset="0"/>
              </a:rPr>
              <a:t>que, conforme al ya universalmente consolidado </a:t>
            </a:r>
            <a:r>
              <a:rPr lang="es-AR" sz="1800" dirty="0" smtClean="0">
                <a:latin typeface="Georgia" panose="02040502050405020303" pitchFamily="18" charset="0"/>
              </a:rPr>
              <a:t>principio de </a:t>
            </a:r>
            <a:r>
              <a:rPr lang="es-AR" sz="1800" dirty="0">
                <a:latin typeface="Georgia" panose="02040502050405020303" pitchFamily="18" charset="0"/>
              </a:rPr>
              <a:t>interdependencia e indivisibilidad de los derechos humanos</a:t>
            </a:r>
            <a:r>
              <a:rPr lang="es-AR" sz="1800" dirty="0" smtClean="0">
                <a:latin typeface="Georgia" panose="02040502050405020303" pitchFamily="18" charset="0"/>
              </a:rPr>
              <a:t>, el </a:t>
            </a:r>
            <a:r>
              <a:rPr lang="es-AR" sz="1800" dirty="0">
                <a:latin typeface="Georgia" panose="02040502050405020303" pitchFamily="18" charset="0"/>
              </a:rPr>
              <a:t>antedicho ejercicio es "imposible" sin el goce </a:t>
            </a:r>
            <a:r>
              <a:rPr lang="es-AR" sz="1800" dirty="0" smtClean="0">
                <a:latin typeface="Georgia" panose="02040502050405020303" pitchFamily="18" charset="0"/>
              </a:rPr>
              <a:t>paralelo de </a:t>
            </a:r>
            <a:r>
              <a:rPr lang="es-AR" sz="1800" dirty="0">
                <a:latin typeface="Georgia" panose="02040502050405020303" pitchFamily="18" charset="0"/>
              </a:rPr>
              <a:t>los derechos económicos, sociales y </a:t>
            </a:r>
            <a:r>
              <a:rPr lang="es-AR" sz="1800" dirty="0" smtClean="0">
                <a:latin typeface="Georgia" panose="02040502050405020303" pitchFamily="18" charset="0"/>
              </a:rPr>
              <a:t>culturales… </a:t>
            </a:r>
            <a:r>
              <a:rPr lang="es-AR" sz="1800" dirty="0"/>
              <a:t>estas proyecciones, por alcanzar a la familia del empleado</a:t>
            </a:r>
            <a:r>
              <a:rPr lang="es-AR" sz="1800" dirty="0" smtClean="0"/>
              <a:t>, permiten </a:t>
            </a:r>
            <a:r>
              <a:rPr lang="es-AR" sz="1800" dirty="0"/>
              <a:t>vincular la presente problemática con la "</a:t>
            </a:r>
            <a:r>
              <a:rPr lang="es-AR" sz="1800" dirty="0" smtClean="0"/>
              <a:t>protección </a:t>
            </a:r>
            <a:r>
              <a:rPr lang="es-AR" sz="1800" dirty="0"/>
              <a:t>integral" de aquélla (Constitución Nacional, art. </a:t>
            </a:r>
            <a:r>
              <a:rPr lang="es-AR" sz="1800" dirty="0" smtClean="0"/>
              <a:t>14 bis). </a:t>
            </a:r>
            <a:br>
              <a:rPr lang="es-AR" sz="1800" dirty="0" smtClean="0"/>
            </a:br>
            <a:r>
              <a:rPr lang="es-AR" sz="1800" dirty="0" smtClean="0"/>
              <a:t>Lo </a:t>
            </a:r>
            <a:r>
              <a:rPr lang="es-AR" sz="1800" dirty="0"/>
              <a:t>traído a la liza por vía de la remuneración</a:t>
            </a:r>
            <a:r>
              <a:rPr lang="es-AR" sz="1800" dirty="0" smtClean="0"/>
              <a:t>, es </a:t>
            </a:r>
            <a:r>
              <a:rPr lang="es-AR" sz="1800" dirty="0"/>
              <a:t>el derecho del trabajador a ganarse la </a:t>
            </a:r>
            <a:r>
              <a:rPr lang="es-AR" sz="1800" dirty="0" smtClean="0"/>
              <a:t>vida</a:t>
            </a:r>
            <a:r>
              <a:rPr lang="es-AR" sz="1800" dirty="0"/>
              <a:t>, sí, </a:t>
            </a:r>
            <a:r>
              <a:rPr lang="es-AR" sz="1800" dirty="0" smtClean="0"/>
              <a:t>pero </a:t>
            </a:r>
            <a:r>
              <a:rPr lang="es-AR" sz="1800" b="1" dirty="0" smtClean="0"/>
              <a:t>una </a:t>
            </a:r>
            <a:r>
              <a:rPr lang="es-AR" sz="1800" b="1" dirty="0"/>
              <a:t>"vida digna", como con toda justeza lo prescriben los arts</a:t>
            </a:r>
            <a:r>
              <a:rPr lang="es-AR" sz="1800" b="1" dirty="0" smtClean="0"/>
              <a:t>. </a:t>
            </a:r>
            <a:r>
              <a:rPr lang="es-AR" sz="1800" dirty="0" smtClean="0"/>
              <a:t>7.a.ii </a:t>
            </a:r>
            <a:r>
              <a:rPr lang="es-AR" sz="1800" dirty="0"/>
              <a:t>del PIDESC y 23.2 de la Declaración Universal de </a:t>
            </a:r>
            <a:r>
              <a:rPr lang="es-AR" sz="1800" dirty="0" smtClean="0"/>
              <a:t>Derechos Humanos</a:t>
            </a:r>
            <a:r>
              <a:rPr lang="es-AR" sz="1800" dirty="0"/>
              <a:t>, y se sigue de los arts. 14 bis de la Constitución </a:t>
            </a:r>
            <a:r>
              <a:rPr lang="es-AR" sz="1800" dirty="0" smtClean="0"/>
              <a:t>Nacional </a:t>
            </a:r>
            <a:r>
              <a:rPr lang="es-AR" sz="1800" dirty="0"/>
              <a:t>y XIV de la Declaración Americana de los Derechos y </a:t>
            </a:r>
            <a:r>
              <a:rPr lang="es-AR" sz="1800" dirty="0" smtClean="0"/>
              <a:t>Deberes del Hombre”</a:t>
            </a:r>
            <a:r>
              <a:rPr lang="es-AR" sz="1800" dirty="0"/>
              <a:t/>
            </a:r>
            <a:br>
              <a:rPr lang="es-AR" sz="1800" dirty="0"/>
            </a:br>
            <a:endParaRPr lang="es-AR" sz="1800" dirty="0">
              <a:latin typeface="Georgia" panose="02040502050405020303" pitchFamily="18" charset="0"/>
            </a:endParaRPr>
          </a:p>
        </p:txBody>
      </p:sp>
    </p:spTree>
    <p:extLst>
      <p:ext uri="{BB962C8B-B14F-4D97-AF65-F5344CB8AC3E}">
        <p14:creationId xmlns:p14="http://schemas.microsoft.com/office/powerpoint/2010/main" val="2806038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3"/>
            <a:ext cx="6965245" cy="523185"/>
          </a:xfrm>
        </p:spPr>
        <p:txBody>
          <a:bodyPr>
            <a:normAutofit/>
          </a:bodyPr>
          <a:lstStyle/>
          <a:p>
            <a:pPr algn="just"/>
            <a:r>
              <a:rPr lang="es-AR" sz="1800" b="1" u="sng" dirty="0" smtClean="0">
                <a:solidFill>
                  <a:srgbClr val="00B0F0"/>
                </a:solidFill>
                <a:latin typeface="Georgia" panose="02040502050405020303" pitchFamily="18" charset="0"/>
              </a:rPr>
              <a:t>Considerando 8vo.</a:t>
            </a:r>
            <a:endParaRPr lang="es-AR" sz="1800" b="1" u="sng" dirty="0">
              <a:solidFill>
                <a:srgbClr val="00B0F0"/>
              </a:solidFill>
              <a:latin typeface="Georgia" panose="02040502050405020303" pitchFamily="18" charset="0"/>
            </a:endParaRPr>
          </a:p>
        </p:txBody>
      </p:sp>
      <p:sp>
        <p:nvSpPr>
          <p:cNvPr id="3" name="2 Marcador de contenido"/>
          <p:cNvSpPr>
            <a:spLocks noGrp="1"/>
          </p:cNvSpPr>
          <p:nvPr>
            <p:ph idx="1"/>
          </p:nvPr>
        </p:nvSpPr>
        <p:spPr>
          <a:xfrm>
            <a:off x="1187624" y="1412776"/>
            <a:ext cx="6768752" cy="4310293"/>
          </a:xfrm>
        </p:spPr>
        <p:txBody>
          <a:bodyPr>
            <a:normAutofit fontScale="92500" lnSpcReduction="20000"/>
          </a:bodyPr>
          <a:lstStyle/>
          <a:p>
            <a:pPr marL="0" indent="0" algn="just">
              <a:buNone/>
            </a:pPr>
            <a:r>
              <a:rPr lang="es-AR" dirty="0" smtClean="0"/>
              <a:t>“La determinación jurídica </a:t>
            </a:r>
            <a:r>
              <a:rPr lang="es-AR" dirty="0"/>
              <a:t>de los alcances de la </a:t>
            </a:r>
            <a:r>
              <a:rPr lang="es-AR" dirty="0" smtClean="0"/>
              <a:t>protección </a:t>
            </a:r>
            <a:r>
              <a:rPr lang="es-AR" dirty="0"/>
              <a:t>del salario, en el caso</a:t>
            </a:r>
            <a:r>
              <a:rPr lang="es-AR" dirty="0" smtClean="0"/>
              <a:t>, la </a:t>
            </a:r>
            <a:r>
              <a:rPr lang="es-AR" dirty="0"/>
              <a:t>intangibilidad de su importe, se vuelva inconcebible o</a:t>
            </a:r>
            <a:r>
              <a:rPr lang="es-AR" dirty="0" smtClean="0"/>
              <a:t>, al </a:t>
            </a:r>
            <a:r>
              <a:rPr lang="es-AR" dirty="0"/>
              <a:t>menos, desencaminada, si se la desplaza del ámbito que le </a:t>
            </a:r>
            <a:r>
              <a:rPr lang="es-AR" dirty="0" smtClean="0"/>
              <a:t>es propio</a:t>
            </a:r>
            <a:r>
              <a:rPr lang="es-AR" dirty="0"/>
              <a:t>, el derecho de los derechos humanos (nacional e internacional</a:t>
            </a:r>
            <a:r>
              <a:rPr lang="es-AR" dirty="0" smtClean="0"/>
              <a:t>). O </a:t>
            </a:r>
            <a:r>
              <a:rPr lang="es-AR" dirty="0"/>
              <a:t>si se prescinde de reparar en sus múltiples </a:t>
            </a:r>
            <a:r>
              <a:rPr lang="es-AR" dirty="0" smtClean="0"/>
              <a:t>efectos sobre </a:t>
            </a:r>
            <a:r>
              <a:rPr lang="es-AR" dirty="0"/>
              <a:t>la realidad, vale decir, su directa y notoria </a:t>
            </a:r>
            <a:r>
              <a:rPr lang="es-AR" dirty="0" smtClean="0"/>
              <a:t>repercusión sobre </a:t>
            </a:r>
            <a:r>
              <a:rPr lang="es-AR" dirty="0"/>
              <a:t>el grado o la medida del acceso del trabajador y de su </a:t>
            </a:r>
            <a:r>
              <a:rPr lang="es-AR" dirty="0" smtClean="0"/>
              <a:t>familia al </a:t>
            </a:r>
            <a:r>
              <a:rPr lang="es-AR" dirty="0"/>
              <a:t>goce y ejercicio de derechos </a:t>
            </a:r>
            <a:r>
              <a:rPr lang="es-AR" dirty="0" smtClean="0"/>
              <a:t>fundamentales </a:t>
            </a:r>
            <a:r>
              <a:rPr lang="es-AR" dirty="0"/>
              <a:t>de </a:t>
            </a:r>
            <a:r>
              <a:rPr lang="es-AR" dirty="0" smtClean="0"/>
              <a:t>vastedad y </a:t>
            </a:r>
            <a:r>
              <a:rPr lang="es-AR" dirty="0"/>
              <a:t>honduras </a:t>
            </a:r>
            <a:r>
              <a:rPr lang="es-AR" dirty="0" smtClean="0"/>
              <a:t>inocultables</a:t>
            </a:r>
          </a:p>
          <a:p>
            <a:pPr marL="0" indent="0" algn="just">
              <a:buNone/>
            </a:pPr>
            <a:r>
              <a:rPr lang="es-AR" dirty="0" smtClean="0"/>
              <a:t>…la persona </a:t>
            </a:r>
            <a:r>
              <a:rPr lang="es-AR" dirty="0"/>
              <a:t>humana pueda llevar una vida digna en la existencia, </a:t>
            </a:r>
            <a:r>
              <a:rPr lang="es-AR" dirty="0" smtClean="0"/>
              <a:t>lo cual </a:t>
            </a:r>
            <a:r>
              <a:rPr lang="es-AR" dirty="0"/>
              <a:t>deriva, naturalmente, de su dignidad </a:t>
            </a:r>
            <a:r>
              <a:rPr lang="es-AR" dirty="0" smtClean="0"/>
              <a:t>esencial.”</a:t>
            </a:r>
            <a:endParaRPr lang="es-AR" dirty="0"/>
          </a:p>
        </p:txBody>
      </p:sp>
    </p:spTree>
    <p:extLst>
      <p:ext uri="{BB962C8B-B14F-4D97-AF65-F5344CB8AC3E}">
        <p14:creationId xmlns:p14="http://schemas.microsoft.com/office/powerpoint/2010/main" val="4151484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2"/>
            <a:ext cx="6965245" cy="2755434"/>
          </a:xfrm>
        </p:spPr>
        <p:txBody>
          <a:bodyPr>
            <a:normAutofit fontScale="90000"/>
          </a:bodyPr>
          <a:lstStyle/>
          <a:p>
            <a:pPr algn="just"/>
            <a:r>
              <a:rPr lang="es-AR" sz="2000" dirty="0" smtClean="0">
                <a:latin typeface="Georgia" panose="02040502050405020303" pitchFamily="18" charset="0"/>
              </a:rPr>
              <a:t/>
            </a:r>
            <a:br>
              <a:rPr lang="es-AR" sz="2000" dirty="0" smtClean="0">
                <a:latin typeface="Georgia" panose="02040502050405020303" pitchFamily="18" charset="0"/>
              </a:rPr>
            </a:br>
            <a:r>
              <a:rPr lang="es-AR" sz="2000" dirty="0" smtClean="0">
                <a:latin typeface="Georgia" panose="02040502050405020303" pitchFamily="18" charset="0"/>
              </a:rPr>
              <a:t>La </a:t>
            </a:r>
            <a:r>
              <a:rPr lang="es-AR" sz="2000" dirty="0">
                <a:latin typeface="Georgia" panose="02040502050405020303" pitchFamily="18" charset="0"/>
              </a:rPr>
              <a:t>evolución progresiva de la tutela jurídica del trabajador en </a:t>
            </a:r>
            <a:r>
              <a:rPr lang="es-AR" sz="2000" dirty="0" smtClean="0">
                <a:latin typeface="Georgia" panose="02040502050405020303" pitchFamily="18" charset="0"/>
              </a:rPr>
              <a:t>materia de </a:t>
            </a:r>
            <a:r>
              <a:rPr lang="es-AR" sz="2000" dirty="0">
                <a:latin typeface="Georgia" panose="02040502050405020303" pitchFamily="18" charset="0"/>
              </a:rPr>
              <a:t>salarios se inserta, en lo inmediato, en un proceso más</a:t>
            </a:r>
            <a:br>
              <a:rPr lang="es-AR" sz="2000" dirty="0">
                <a:latin typeface="Georgia" panose="02040502050405020303" pitchFamily="18" charset="0"/>
              </a:rPr>
            </a:br>
            <a:r>
              <a:rPr lang="es-AR" sz="2000" dirty="0">
                <a:latin typeface="Georgia" panose="02040502050405020303" pitchFamily="18" charset="0"/>
              </a:rPr>
              <a:t>comprensivo, concerniente a todos y cada uno de los aspectos del</a:t>
            </a:r>
            <a:br>
              <a:rPr lang="es-AR" sz="2000" dirty="0">
                <a:latin typeface="Georgia" panose="02040502050405020303" pitchFamily="18" charset="0"/>
              </a:rPr>
            </a:br>
            <a:r>
              <a:rPr lang="es-AR" sz="2000" dirty="0">
                <a:latin typeface="Georgia" panose="02040502050405020303" pitchFamily="18" charset="0"/>
              </a:rPr>
              <a:t>contrato o relación de trabajo, lo cual ha tenido, entre sus</a:t>
            </a:r>
            <a:br>
              <a:rPr lang="es-AR" sz="2000" dirty="0">
                <a:latin typeface="Georgia" panose="02040502050405020303" pitchFamily="18" charset="0"/>
              </a:rPr>
            </a:br>
            <a:r>
              <a:rPr lang="es-AR" sz="2000" dirty="0">
                <a:latin typeface="Georgia" panose="02040502050405020303" pitchFamily="18" charset="0"/>
              </a:rPr>
              <a:t>propósitos fundamentales, la protección de la </a:t>
            </a:r>
            <a:r>
              <a:rPr lang="es-AR" sz="2000" dirty="0" smtClean="0">
                <a:latin typeface="Georgia" panose="02040502050405020303" pitchFamily="18" charset="0"/>
              </a:rPr>
              <a:t>dignidad </a:t>
            </a:r>
            <a:r>
              <a:rPr lang="es-AR" sz="2000" dirty="0">
                <a:latin typeface="Georgia" panose="02040502050405020303" pitchFamily="18" charset="0"/>
              </a:rPr>
              <a:t>de la</a:t>
            </a:r>
            <a:br>
              <a:rPr lang="es-AR" sz="2000" dirty="0">
                <a:latin typeface="Georgia" panose="02040502050405020303" pitchFamily="18" charset="0"/>
              </a:rPr>
            </a:br>
            <a:r>
              <a:rPr lang="es-AR" sz="2000" dirty="0">
                <a:latin typeface="Georgia" panose="02040502050405020303" pitchFamily="18" charset="0"/>
              </a:rPr>
              <a:t>persona humana en el vínculo laboral subordinado. Y, </a:t>
            </a:r>
            <a:r>
              <a:rPr lang="es-AR" sz="2000" dirty="0" smtClean="0">
                <a:latin typeface="Georgia" panose="02040502050405020303" pitchFamily="18" charset="0"/>
              </a:rPr>
              <a:t>mediatamente, en </a:t>
            </a:r>
            <a:r>
              <a:rPr lang="es-AR" sz="2000" dirty="0">
                <a:latin typeface="Georgia" panose="02040502050405020303" pitchFamily="18" charset="0"/>
              </a:rPr>
              <a:t>el desarrollo de la protección y realización de los </a:t>
            </a:r>
            <a:r>
              <a:rPr lang="es-AR" sz="2000" dirty="0" smtClean="0">
                <a:latin typeface="Georgia" panose="02040502050405020303" pitchFamily="18" charset="0"/>
              </a:rPr>
              <a:t>derechos humanos </a:t>
            </a:r>
            <a:r>
              <a:rPr lang="es-AR" sz="2000" dirty="0">
                <a:latin typeface="Georgia" panose="02040502050405020303" pitchFamily="18" charset="0"/>
              </a:rPr>
              <a:t>en general ("Pérez </a:t>
            </a:r>
            <a:r>
              <a:rPr lang="es-AR" sz="2000" i="1" dirty="0">
                <a:latin typeface="Georgia" panose="02040502050405020303" pitchFamily="18" charset="0"/>
              </a:rPr>
              <a:t>cl </a:t>
            </a:r>
            <a:r>
              <a:rPr lang="es-AR" sz="2000" dirty="0">
                <a:latin typeface="Georgia" panose="02040502050405020303" pitchFamily="18" charset="0"/>
              </a:rPr>
              <a:t>Disco).</a:t>
            </a:r>
            <a:r>
              <a:rPr lang="es-AR" dirty="0"/>
              <a:t/>
            </a:r>
            <a:br>
              <a:rPr lang="es-AR" dirty="0"/>
            </a:br>
            <a:endParaRPr lang="es-AR" dirty="0"/>
          </a:p>
        </p:txBody>
      </p:sp>
      <p:sp>
        <p:nvSpPr>
          <p:cNvPr id="3" name="2 Marcador de contenido"/>
          <p:cNvSpPr>
            <a:spLocks noGrp="1"/>
          </p:cNvSpPr>
          <p:nvPr>
            <p:ph idx="1"/>
          </p:nvPr>
        </p:nvSpPr>
        <p:spPr>
          <a:xfrm>
            <a:off x="1187624" y="3356992"/>
            <a:ext cx="6768752" cy="2366076"/>
          </a:xfrm>
        </p:spPr>
        <p:txBody>
          <a:bodyPr>
            <a:normAutofit lnSpcReduction="10000"/>
          </a:bodyPr>
          <a:lstStyle/>
          <a:p>
            <a:pPr marL="0" indent="0">
              <a:buNone/>
            </a:pPr>
            <a:r>
              <a:rPr lang="es-AR" sz="1800" b="1" u="sng" dirty="0" smtClean="0">
                <a:solidFill>
                  <a:srgbClr val="0070C0"/>
                </a:solidFill>
                <a:latin typeface="Georgia" panose="02040502050405020303" pitchFamily="18" charset="0"/>
              </a:rPr>
              <a:t>Considerando 9no</a:t>
            </a:r>
          </a:p>
          <a:p>
            <a:pPr marL="0" indent="0" algn="just">
              <a:buNone/>
            </a:pPr>
            <a:r>
              <a:rPr lang="es-AR" sz="1800" dirty="0" smtClean="0">
                <a:latin typeface="Georgia" panose="02040502050405020303" pitchFamily="18" charset="0"/>
              </a:rPr>
              <a:t>Señala la Corte que el Art. 14 Bis de la C.N. , por ende el principio protectorio  del trabajo y del trabajador, son aplicables al Empleado Público y a la relación del empleo público (</a:t>
            </a:r>
            <a:r>
              <a:rPr lang="es-AR" sz="1800" dirty="0" err="1" smtClean="0">
                <a:latin typeface="Georgia" panose="02040502050405020303" pitchFamily="18" charset="0"/>
              </a:rPr>
              <a:t>Madorrán</a:t>
            </a:r>
            <a:r>
              <a:rPr lang="es-AR" sz="1800" dirty="0" smtClean="0">
                <a:latin typeface="Georgia" panose="02040502050405020303" pitchFamily="18" charset="0"/>
              </a:rPr>
              <a:t>).</a:t>
            </a:r>
          </a:p>
          <a:p>
            <a:pPr marL="0" indent="0" algn="just">
              <a:buNone/>
            </a:pPr>
            <a:r>
              <a:rPr lang="es-AR" sz="1800" dirty="0" smtClean="0">
                <a:latin typeface="Georgia" panose="02040502050405020303" pitchFamily="18" charset="0"/>
              </a:rPr>
              <a:t>A su vez señala que la doctrina de la Corte IDH.  “El Estado (como empleador) debe garantizar y respetar los derechos humanos laborales. (Condición Jurídica y Derecho de los Migrantes Indocumentados).</a:t>
            </a:r>
            <a:endParaRPr lang="es-AR" sz="1800" dirty="0">
              <a:latin typeface="Georgia" panose="02040502050405020303" pitchFamily="18" charset="0"/>
            </a:endParaRPr>
          </a:p>
        </p:txBody>
      </p:sp>
    </p:spTree>
    <p:extLst>
      <p:ext uri="{BB962C8B-B14F-4D97-AF65-F5344CB8AC3E}">
        <p14:creationId xmlns:p14="http://schemas.microsoft.com/office/powerpoint/2010/main" val="2985946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sz="1800" b="1" dirty="0" smtClean="0">
                <a:solidFill>
                  <a:srgbClr val="0070C0"/>
                </a:solidFill>
                <a:latin typeface="Georgia" panose="02040502050405020303" pitchFamily="18" charset="0"/>
              </a:rPr>
              <a:t>4 Principios de Jerarquía Constitucional rigen el desenlace de esta contienda</a:t>
            </a:r>
            <a:endParaRPr lang="es-AR" sz="1800" b="1" dirty="0">
              <a:solidFill>
                <a:srgbClr val="0070C0"/>
              </a:solidFill>
              <a:latin typeface="Georgia" panose="02040502050405020303" pitchFamily="18" charset="0"/>
            </a:endParaRPr>
          </a:p>
        </p:txBody>
      </p:sp>
      <p:sp>
        <p:nvSpPr>
          <p:cNvPr id="3" name="2 Marcador de contenido"/>
          <p:cNvSpPr>
            <a:spLocks noGrp="1"/>
          </p:cNvSpPr>
          <p:nvPr>
            <p:ph idx="1"/>
          </p:nvPr>
        </p:nvSpPr>
        <p:spPr>
          <a:xfrm>
            <a:off x="1463040" y="1844824"/>
            <a:ext cx="6196405" cy="3878245"/>
          </a:xfrm>
        </p:spPr>
        <p:txBody>
          <a:bodyPr>
            <a:normAutofit fontScale="92500" lnSpcReduction="20000"/>
          </a:bodyPr>
          <a:lstStyle/>
          <a:p>
            <a:pPr marL="0" indent="0" algn="just">
              <a:buNone/>
            </a:pPr>
            <a:r>
              <a:rPr lang="es-AR" sz="1800" b="1" dirty="0" smtClean="0">
                <a:latin typeface="Georgia" panose="02040502050405020303" pitchFamily="18" charset="0"/>
              </a:rPr>
              <a:t>1.- El Trabajador es sujeto de “preferente tutela Constitucional”. (</a:t>
            </a:r>
            <a:r>
              <a:rPr lang="es-AR" sz="1800" b="1" dirty="0" err="1" smtClean="0">
                <a:latin typeface="Georgia" panose="02040502050405020303" pitchFamily="18" charset="0"/>
              </a:rPr>
              <a:t>Vizzoti</a:t>
            </a:r>
            <a:r>
              <a:rPr lang="es-AR" sz="1800" b="1" dirty="0" smtClean="0">
                <a:latin typeface="Georgia" panose="02040502050405020303" pitchFamily="18" charset="0"/>
              </a:rPr>
              <a:t>, Aquino, Pérez c/ Disco) </a:t>
            </a:r>
            <a:r>
              <a:rPr lang="es-AR" sz="1800" dirty="0" smtClean="0">
                <a:latin typeface="Georgia" panose="02040502050405020303" pitchFamily="18" charset="0"/>
              </a:rPr>
              <a:t>y goza de la protección del Estado (Carta Internacional Americana de Garantías Sociales) y ampara a los trabajadores de “toda clase”.</a:t>
            </a:r>
          </a:p>
          <a:p>
            <a:pPr marL="0" indent="0">
              <a:buNone/>
            </a:pPr>
            <a:endParaRPr lang="es-AR" sz="1800" b="1" dirty="0">
              <a:latin typeface="Georgia" panose="02040502050405020303" pitchFamily="18" charset="0"/>
            </a:endParaRPr>
          </a:p>
          <a:p>
            <a:pPr marL="0" indent="0" algn="just">
              <a:buNone/>
            </a:pPr>
            <a:r>
              <a:rPr lang="es-AR" sz="1800" b="1" dirty="0" smtClean="0">
                <a:latin typeface="Georgia" panose="02040502050405020303" pitchFamily="18" charset="0"/>
              </a:rPr>
              <a:t>2.- Justicia Social: </a:t>
            </a:r>
            <a:r>
              <a:rPr lang="es-AR" sz="1800" dirty="0" smtClean="0">
                <a:latin typeface="Georgia" panose="02040502050405020303" pitchFamily="18" charset="0"/>
              </a:rPr>
              <a:t>No tiene otro norte que alcanzar el “Bienestar” , “las condiciones de vida mediante las cuales es posible a la persona humana desarrollarse conforme con su excelsa dignidad”. (</a:t>
            </a:r>
            <a:r>
              <a:rPr lang="es-AR" sz="1800" dirty="0" err="1" smtClean="0">
                <a:latin typeface="Georgia" panose="02040502050405020303" pitchFamily="18" charset="0"/>
              </a:rPr>
              <a:t>Madorrán</a:t>
            </a:r>
            <a:r>
              <a:rPr lang="es-AR" sz="1800" dirty="0" smtClean="0">
                <a:latin typeface="Georgia" panose="02040502050405020303" pitchFamily="18" charset="0"/>
              </a:rPr>
              <a:t>).</a:t>
            </a:r>
          </a:p>
          <a:p>
            <a:pPr marL="0" indent="0">
              <a:buNone/>
            </a:pPr>
            <a:endParaRPr lang="es-AR" sz="1800" dirty="0">
              <a:latin typeface="Georgia" panose="02040502050405020303" pitchFamily="18" charset="0"/>
            </a:endParaRPr>
          </a:p>
          <a:p>
            <a:pPr marL="0" indent="0" algn="just">
              <a:buNone/>
            </a:pPr>
            <a:r>
              <a:rPr lang="es-AR" sz="1800" b="1" dirty="0" smtClean="0">
                <a:latin typeface="Georgia" panose="02040502050405020303" pitchFamily="18" charset="0"/>
              </a:rPr>
              <a:t>3.- El Principio de Progresividad: </a:t>
            </a:r>
            <a:r>
              <a:rPr lang="es-AR" sz="1800" dirty="0" smtClean="0">
                <a:latin typeface="Georgia" panose="02040502050405020303" pitchFamily="18" charset="0"/>
              </a:rPr>
              <a:t>Impone que todas las medidas estatales de carácter “regresivo” en materia de Derechos Humanos , tal como el Decreto 5/2003, requiera la consideración “más cuidadosa” y deba “justificarse plenamente”.</a:t>
            </a:r>
            <a:endParaRPr lang="es-AR" sz="1800" dirty="0">
              <a:latin typeface="Georgia" panose="02040502050405020303" pitchFamily="18" charset="0"/>
            </a:endParaRPr>
          </a:p>
        </p:txBody>
      </p:sp>
    </p:spTree>
    <p:extLst>
      <p:ext uri="{BB962C8B-B14F-4D97-AF65-F5344CB8AC3E}">
        <p14:creationId xmlns:p14="http://schemas.microsoft.com/office/powerpoint/2010/main" val="3281322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just"/>
            <a:r>
              <a:rPr lang="es-AR" sz="1800" b="1" dirty="0" smtClean="0">
                <a:solidFill>
                  <a:srgbClr val="0070C0"/>
                </a:solidFill>
                <a:latin typeface="Georgia" panose="02040502050405020303" pitchFamily="18" charset="0"/>
              </a:rPr>
              <a:t>“El hombre solo puede alcanzar la plena realización … dentro de un orden socialmente justo”… “El trabajo debe prestarse en condiciones que , aseguren la vida, la salud y un nivel económico  decoroso para el trabajador y su familia”.</a:t>
            </a:r>
            <a:endParaRPr lang="es-AR" sz="1800" b="1" dirty="0">
              <a:solidFill>
                <a:srgbClr val="0070C0"/>
              </a:solidFill>
              <a:latin typeface="Georgia" panose="02040502050405020303" pitchFamily="18" charset="0"/>
            </a:endParaRPr>
          </a:p>
        </p:txBody>
      </p:sp>
      <p:sp>
        <p:nvSpPr>
          <p:cNvPr id="3" name="2 Marcador de contenido"/>
          <p:cNvSpPr>
            <a:spLocks noGrp="1"/>
          </p:cNvSpPr>
          <p:nvPr>
            <p:ph idx="1"/>
          </p:nvPr>
        </p:nvSpPr>
        <p:spPr>
          <a:xfrm>
            <a:off x="1115616" y="1916832"/>
            <a:ext cx="6912768" cy="4176463"/>
          </a:xfrm>
        </p:spPr>
        <p:txBody>
          <a:bodyPr/>
          <a:lstStyle/>
          <a:p>
            <a:pPr marL="0" indent="0">
              <a:buNone/>
            </a:pPr>
            <a:r>
              <a:rPr lang="es-AR" sz="1800" dirty="0" smtClean="0">
                <a:latin typeface="Georgia" panose="02040502050405020303" pitchFamily="18" charset="0"/>
              </a:rPr>
              <a:t>Existe una fuerte presunción contraria a que dichas medidas regresivas sean compatibles con el PIDESC . (Medina, Aquino, Silva). </a:t>
            </a:r>
          </a:p>
          <a:p>
            <a:pPr marL="0" indent="0">
              <a:buNone/>
            </a:pPr>
            <a:r>
              <a:rPr lang="es-AR" sz="1800" dirty="0" smtClean="0">
                <a:latin typeface="Georgia" panose="02040502050405020303" pitchFamily="18" charset="0"/>
              </a:rPr>
              <a:t>La regresividad “contraría los postulados y el espíritu del Corpus Iuris de los Derechos Humanos” (Caso Acevedo Buendía . CIDH).</a:t>
            </a:r>
          </a:p>
          <a:p>
            <a:pPr marL="0" indent="0" algn="just">
              <a:buNone/>
            </a:pPr>
            <a:r>
              <a:rPr lang="es-AR" sz="1800" b="1" dirty="0" smtClean="0">
                <a:latin typeface="Georgia" panose="02040502050405020303" pitchFamily="18" charset="0"/>
              </a:rPr>
              <a:t>4.- La realización del empleado, posee su derecho a perseguir su bienestar material, mediante el Trabajo Asalariado, ha de estar rodeada de Seguridad Económica. </a:t>
            </a:r>
            <a:r>
              <a:rPr lang="es-AR" sz="1800" dirty="0" smtClean="0">
                <a:latin typeface="Georgia" panose="02040502050405020303" pitchFamily="18" charset="0"/>
              </a:rPr>
              <a:t>(Declaración de los Fines y Objetivos de la OIT). .. Y a velar porque todas las personas queden protegidas frente a la “Inseguridad en el empleo”.</a:t>
            </a:r>
          </a:p>
          <a:p>
            <a:pPr marL="0" indent="0" algn="just">
              <a:buNone/>
            </a:pPr>
            <a:r>
              <a:rPr lang="es-AR" sz="1800" dirty="0" smtClean="0">
                <a:latin typeface="Georgia" panose="02040502050405020303" pitchFamily="18" charset="0"/>
              </a:rPr>
              <a:t>El salario al que tenían derecho los empleados del municipio de Salta, no era otro que el que el mismo municipio considero (justipreció) como retributivo del Esfuerzo. </a:t>
            </a:r>
          </a:p>
          <a:p>
            <a:pPr marL="0" indent="0" algn="just">
              <a:buNone/>
            </a:pPr>
            <a:endParaRPr lang="es-AR" sz="1800" b="1" dirty="0" smtClean="0">
              <a:latin typeface="Georgia" panose="02040502050405020303" pitchFamily="18" charset="0"/>
            </a:endParaRPr>
          </a:p>
          <a:p>
            <a:pPr marL="0" indent="0">
              <a:buNone/>
            </a:pPr>
            <a:endParaRPr lang="es-AR" dirty="0"/>
          </a:p>
        </p:txBody>
      </p:sp>
    </p:spTree>
    <p:extLst>
      <p:ext uri="{BB962C8B-B14F-4D97-AF65-F5344CB8AC3E}">
        <p14:creationId xmlns:p14="http://schemas.microsoft.com/office/powerpoint/2010/main" val="4170206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3"/>
            <a:ext cx="6965245" cy="595193"/>
          </a:xfrm>
        </p:spPr>
        <p:txBody>
          <a:bodyPr>
            <a:normAutofit/>
          </a:bodyPr>
          <a:lstStyle/>
          <a:p>
            <a:pPr algn="just"/>
            <a:r>
              <a:rPr lang="es-AR" sz="1800" b="1" u="sng" dirty="0" smtClean="0">
                <a:solidFill>
                  <a:srgbClr val="0070C0"/>
                </a:solidFill>
                <a:latin typeface="Georgia" panose="02040502050405020303" pitchFamily="18" charset="0"/>
              </a:rPr>
              <a:t>Considerando 10</a:t>
            </a:r>
            <a:endParaRPr lang="es-AR" sz="1800" b="1" u="sng" dirty="0">
              <a:solidFill>
                <a:srgbClr val="0070C0"/>
              </a:solidFill>
              <a:latin typeface="Georgia" panose="02040502050405020303" pitchFamily="18" charset="0"/>
            </a:endParaRPr>
          </a:p>
        </p:txBody>
      </p:sp>
      <p:sp>
        <p:nvSpPr>
          <p:cNvPr id="3" name="2 Marcador de contenido"/>
          <p:cNvSpPr>
            <a:spLocks noGrp="1"/>
          </p:cNvSpPr>
          <p:nvPr>
            <p:ph idx="1"/>
          </p:nvPr>
        </p:nvSpPr>
        <p:spPr>
          <a:xfrm>
            <a:off x="1115616" y="1340768"/>
            <a:ext cx="7128792" cy="4382301"/>
          </a:xfrm>
        </p:spPr>
        <p:txBody>
          <a:bodyPr>
            <a:normAutofit lnSpcReduction="10000"/>
          </a:bodyPr>
          <a:lstStyle/>
          <a:p>
            <a:pPr marL="0" indent="0" algn="just">
              <a:buNone/>
            </a:pPr>
            <a:r>
              <a:rPr lang="es-AR" sz="1800" dirty="0" smtClean="0">
                <a:latin typeface="Georgia" panose="02040502050405020303" pitchFamily="18" charset="0"/>
              </a:rPr>
              <a:t>Los principios señalados supra, deben ser completados con otros 3.</a:t>
            </a:r>
          </a:p>
          <a:p>
            <a:pPr marL="0" indent="0" algn="just">
              <a:buNone/>
            </a:pPr>
            <a:r>
              <a:rPr lang="es-AR" sz="1800" dirty="0" smtClean="0">
                <a:latin typeface="Georgia" panose="02040502050405020303" pitchFamily="18" charset="0"/>
              </a:rPr>
              <a:t>2 de ellos conlleva la obligación del Estado: </a:t>
            </a:r>
          </a:p>
          <a:p>
            <a:pPr marL="0" indent="0" algn="just">
              <a:buNone/>
            </a:pPr>
            <a:endParaRPr lang="es-AR" sz="1800" dirty="0" smtClean="0">
              <a:latin typeface="Georgia" panose="02040502050405020303" pitchFamily="18" charset="0"/>
            </a:endParaRPr>
          </a:p>
          <a:p>
            <a:pPr marL="0" indent="0" algn="just">
              <a:buNone/>
            </a:pPr>
            <a:r>
              <a:rPr lang="es-AR" sz="1800" u="sng" dirty="0" smtClean="0">
                <a:latin typeface="Georgia" panose="02040502050405020303" pitchFamily="18" charset="0"/>
              </a:rPr>
              <a:t>Por un lado</a:t>
            </a:r>
            <a:r>
              <a:rPr lang="es-AR" sz="1800" dirty="0" smtClean="0">
                <a:latin typeface="Georgia" panose="02040502050405020303" pitchFamily="18" charset="0"/>
              </a:rPr>
              <a:t>, el deber de </a:t>
            </a:r>
            <a:r>
              <a:rPr lang="es-AR" sz="1800" dirty="0" smtClean="0">
                <a:solidFill>
                  <a:srgbClr val="FF0000"/>
                </a:solidFill>
                <a:latin typeface="Georgia" panose="02040502050405020303" pitchFamily="18" charset="0"/>
              </a:rPr>
              <a:t>adoptar medidas positivas, concretas y orientadas a la satisfacción del derecho a una vida digna </a:t>
            </a:r>
            <a:r>
              <a:rPr lang="es-AR" sz="1800" dirty="0" smtClean="0">
                <a:latin typeface="Georgia" panose="02040502050405020303" pitchFamily="18" charset="0"/>
              </a:rPr>
              <a:t>(Caso Comunidad </a:t>
            </a:r>
            <a:r>
              <a:rPr lang="es-AR" sz="1800" dirty="0" err="1" smtClean="0">
                <a:latin typeface="Georgia" panose="02040502050405020303" pitchFamily="18" charset="0"/>
              </a:rPr>
              <a:t>Indigena</a:t>
            </a:r>
            <a:r>
              <a:rPr lang="es-AR" sz="1800" dirty="0" smtClean="0">
                <a:latin typeface="Georgia" panose="02040502050405020303" pitchFamily="18" charset="0"/>
              </a:rPr>
              <a:t> </a:t>
            </a:r>
            <a:r>
              <a:rPr lang="es-AR" sz="1800" dirty="0" err="1" smtClean="0">
                <a:latin typeface="Georgia" panose="02040502050405020303" pitchFamily="18" charset="0"/>
              </a:rPr>
              <a:t>Yakye</a:t>
            </a:r>
            <a:r>
              <a:rPr lang="es-AR" sz="1800" dirty="0" smtClean="0">
                <a:latin typeface="Georgia" panose="02040502050405020303" pitchFamily="18" charset="0"/>
              </a:rPr>
              <a:t> Axa Vs. Paraguay. CIDH).</a:t>
            </a:r>
          </a:p>
          <a:p>
            <a:pPr marL="0" indent="0" algn="just">
              <a:buNone/>
            </a:pPr>
            <a:r>
              <a:rPr lang="es-AR" sz="1800" dirty="0" smtClean="0">
                <a:latin typeface="Georgia" panose="02040502050405020303" pitchFamily="18" charset="0"/>
              </a:rPr>
              <a:t>El derecho al trabajo exige la aplicación de los Estados a llevar a cabo una política en materia de empleo, con miras “elevar el nivel de vida”. (Declaración Socio laboral del Mercosur Art. 14). El de asegurar el derecho de las personas “a una mejora continua de las condiciones de existencia” (Art. 11 </a:t>
            </a:r>
            <a:r>
              <a:rPr lang="es-AR" sz="1800" dirty="0">
                <a:latin typeface="Georgia" panose="02040502050405020303" pitchFamily="18" charset="0"/>
              </a:rPr>
              <a:t>PIDESC </a:t>
            </a:r>
            <a:r>
              <a:rPr lang="es-AR" sz="1800" dirty="0" smtClean="0">
                <a:latin typeface="Georgia" panose="02040502050405020303" pitchFamily="18" charset="0"/>
              </a:rPr>
              <a:t>, </a:t>
            </a:r>
            <a:r>
              <a:rPr lang="es-AR" sz="1800" dirty="0" err="1" smtClean="0">
                <a:latin typeface="Georgia" panose="02040502050405020303" pitchFamily="18" charset="0"/>
              </a:rPr>
              <a:t>Milone</a:t>
            </a:r>
            <a:r>
              <a:rPr lang="es-AR" sz="1800" dirty="0" smtClean="0">
                <a:latin typeface="Georgia" panose="02040502050405020303" pitchFamily="18" charset="0"/>
              </a:rPr>
              <a:t>, Aquino, Medina).</a:t>
            </a:r>
          </a:p>
          <a:p>
            <a:pPr marL="0" indent="0" algn="just">
              <a:buNone/>
            </a:pPr>
            <a:r>
              <a:rPr lang="es-AR" sz="1800" u="sng" dirty="0" smtClean="0">
                <a:latin typeface="Georgia" panose="02040502050405020303" pitchFamily="18" charset="0"/>
              </a:rPr>
              <a:t>Por otro</a:t>
            </a:r>
            <a:r>
              <a:rPr lang="es-AR" sz="1800" dirty="0" smtClean="0">
                <a:latin typeface="Georgia" panose="02040502050405020303" pitchFamily="18" charset="0"/>
              </a:rPr>
              <a:t>: El </a:t>
            </a:r>
            <a:r>
              <a:rPr lang="es-AR" sz="1800" dirty="0" smtClean="0">
                <a:solidFill>
                  <a:srgbClr val="FF0000"/>
                </a:solidFill>
                <a:latin typeface="Georgia" panose="02040502050405020303" pitchFamily="18" charset="0"/>
              </a:rPr>
              <a:t>compromiso de respetar los mentados derechos</a:t>
            </a:r>
            <a:r>
              <a:rPr lang="es-AR" sz="1800" dirty="0" smtClean="0">
                <a:latin typeface="Georgia" panose="02040502050405020303" pitchFamily="18" charset="0"/>
              </a:rPr>
              <a:t>, que requieren abstenerse de tomar medidas que interfieran en el disfrute del Derecho al Trabajo. </a:t>
            </a:r>
            <a:endParaRPr lang="es-AR" sz="1800" dirty="0">
              <a:latin typeface="Georgia" panose="02040502050405020303" pitchFamily="18" charset="0"/>
            </a:endParaRPr>
          </a:p>
        </p:txBody>
      </p:sp>
    </p:spTree>
    <p:extLst>
      <p:ext uri="{BB962C8B-B14F-4D97-AF65-F5344CB8AC3E}">
        <p14:creationId xmlns:p14="http://schemas.microsoft.com/office/powerpoint/2010/main" val="62661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2"/>
            <a:ext cx="7005369" cy="2395394"/>
          </a:xfrm>
        </p:spPr>
        <p:txBody>
          <a:bodyPr>
            <a:noAutofit/>
          </a:bodyPr>
          <a:lstStyle/>
          <a:p>
            <a:pPr algn="just"/>
            <a:r>
              <a:rPr lang="es-AR" sz="1800" b="1" dirty="0">
                <a:solidFill>
                  <a:srgbClr val="0070C0"/>
                </a:solidFill>
                <a:latin typeface="Georgia" panose="02040502050405020303" pitchFamily="18" charset="0"/>
              </a:rPr>
              <a:t>Es evidente </a:t>
            </a:r>
            <a:r>
              <a:rPr lang="es-AR" sz="1800" b="1" dirty="0" smtClean="0">
                <a:solidFill>
                  <a:srgbClr val="0070C0"/>
                </a:solidFill>
                <a:latin typeface="Georgia" panose="02040502050405020303" pitchFamily="18" charset="0"/>
              </a:rPr>
              <a:t>que si </a:t>
            </a:r>
            <a:r>
              <a:rPr lang="es-AR" sz="1800" b="1" dirty="0">
                <a:solidFill>
                  <a:srgbClr val="0070C0"/>
                </a:solidFill>
                <a:latin typeface="Georgia" panose="02040502050405020303" pitchFamily="18" charset="0"/>
              </a:rPr>
              <a:t>el Estado ha </a:t>
            </a:r>
            <a:r>
              <a:rPr lang="es-AR" sz="1800" b="1" dirty="0" err="1">
                <a:solidFill>
                  <a:srgbClr val="0070C0"/>
                </a:solidFill>
                <a:latin typeface="Georgia" panose="02040502050405020303" pitchFamily="18" charset="0"/>
              </a:rPr>
              <a:t>contraido</a:t>
            </a:r>
            <a:r>
              <a:rPr lang="es-AR" sz="1800" b="1" dirty="0">
                <a:solidFill>
                  <a:srgbClr val="0070C0"/>
                </a:solidFill>
                <a:latin typeface="Georgia" panose="02040502050405020303" pitchFamily="18" charset="0"/>
              </a:rPr>
              <a:t> la obligación de adoptar </a:t>
            </a:r>
            <a:r>
              <a:rPr lang="es-AR" sz="1800" b="1" dirty="0" smtClean="0">
                <a:solidFill>
                  <a:srgbClr val="0070C0"/>
                </a:solidFill>
                <a:latin typeface="Georgia" panose="02040502050405020303" pitchFamily="18" charset="0"/>
              </a:rPr>
              <a:t>determinadas medidas </a:t>
            </a:r>
            <a:r>
              <a:rPr lang="es-AR" sz="1800" b="1" dirty="0">
                <a:solidFill>
                  <a:srgbClr val="0070C0"/>
                </a:solidFill>
                <a:latin typeface="Georgia" panose="02040502050405020303" pitchFamily="18" charset="0"/>
              </a:rPr>
              <a:t>positivas, con mayor razón está obligado a no </a:t>
            </a:r>
            <a:r>
              <a:rPr lang="es-AR" sz="1800" b="1" dirty="0" smtClean="0">
                <a:solidFill>
                  <a:srgbClr val="0070C0"/>
                </a:solidFill>
                <a:latin typeface="Georgia" panose="02040502050405020303" pitchFamily="18" charset="0"/>
              </a:rPr>
              <a:t>adoptar las </a:t>
            </a:r>
            <a:r>
              <a:rPr lang="es-AR" sz="1800" b="1" dirty="0">
                <a:solidFill>
                  <a:srgbClr val="0070C0"/>
                </a:solidFill>
                <a:latin typeface="Georgia" panose="02040502050405020303" pitchFamily="18" charset="0"/>
              </a:rPr>
              <a:t>que contradigan dicha obligación (Corte IDH, </a:t>
            </a:r>
            <a:r>
              <a:rPr lang="es-AR" sz="1800" b="1" i="1" dirty="0">
                <a:solidFill>
                  <a:srgbClr val="0070C0"/>
                </a:solidFill>
                <a:latin typeface="Georgia" panose="02040502050405020303" pitchFamily="18" charset="0"/>
              </a:rPr>
              <a:t>Ciertas Atribuciones</a:t>
            </a:r>
            <a:br>
              <a:rPr lang="es-AR" sz="1800" b="1" i="1" dirty="0">
                <a:solidFill>
                  <a:srgbClr val="0070C0"/>
                </a:solidFill>
                <a:latin typeface="Georgia" panose="02040502050405020303" pitchFamily="18" charset="0"/>
              </a:rPr>
            </a:br>
            <a:r>
              <a:rPr lang="es-AR" sz="1800" b="1" dirty="0">
                <a:solidFill>
                  <a:srgbClr val="0070C0"/>
                </a:solidFill>
                <a:latin typeface="Georgia" panose="02040502050405020303" pitchFamily="18" charset="0"/>
              </a:rPr>
              <a:t>de </a:t>
            </a:r>
            <a:r>
              <a:rPr lang="es-AR" sz="1800" b="1" i="1" dirty="0">
                <a:solidFill>
                  <a:srgbClr val="0070C0"/>
                </a:solidFill>
                <a:latin typeface="Georgia" panose="02040502050405020303" pitchFamily="18" charset="0"/>
              </a:rPr>
              <a:t>la Comisión Interamericana </a:t>
            </a:r>
            <a:r>
              <a:rPr lang="es-AR" sz="1800" b="1" dirty="0">
                <a:solidFill>
                  <a:srgbClr val="0070C0"/>
                </a:solidFill>
                <a:latin typeface="Georgia" panose="02040502050405020303" pitchFamily="18" charset="0"/>
              </a:rPr>
              <a:t>de </a:t>
            </a:r>
            <a:r>
              <a:rPr lang="es-AR" sz="1800" b="1" i="1" dirty="0">
                <a:solidFill>
                  <a:srgbClr val="0070C0"/>
                </a:solidFill>
                <a:latin typeface="Georgia" panose="02040502050405020303" pitchFamily="18" charset="0"/>
              </a:rPr>
              <a:t>Derechos Humanos </a:t>
            </a:r>
            <a:r>
              <a:rPr lang="es-AR" sz="1800" b="1" dirty="0">
                <a:solidFill>
                  <a:srgbClr val="0070C0"/>
                </a:solidFill>
                <a:latin typeface="Georgia" panose="02040502050405020303" pitchFamily="18" charset="0"/>
              </a:rPr>
              <a:t>(arts</a:t>
            </a:r>
            <a:r>
              <a:rPr lang="es-AR" sz="1800" b="1" dirty="0" smtClean="0">
                <a:solidFill>
                  <a:srgbClr val="0070C0"/>
                </a:solidFill>
                <a:latin typeface="Georgia" panose="02040502050405020303" pitchFamily="18" charset="0"/>
              </a:rPr>
              <a:t>. 41</a:t>
            </a:r>
            <a:r>
              <a:rPr lang="es-AR" sz="1800" b="1" dirty="0">
                <a:solidFill>
                  <a:srgbClr val="0070C0"/>
                </a:solidFill>
                <a:latin typeface="Georgia" panose="02040502050405020303" pitchFamily="18" charset="0"/>
              </a:rPr>
              <a:t>, 42, 44, 46, 47, </a:t>
            </a:r>
            <a:r>
              <a:rPr lang="es-AR" sz="1800" b="1" i="1" dirty="0">
                <a:solidFill>
                  <a:srgbClr val="0070C0"/>
                </a:solidFill>
                <a:latin typeface="Georgia" panose="02040502050405020303" pitchFamily="18" charset="0"/>
              </a:rPr>
              <a:t>50 </a:t>
            </a:r>
            <a:r>
              <a:rPr lang="es-AR" sz="1800" b="1" dirty="0">
                <a:solidFill>
                  <a:srgbClr val="0070C0"/>
                </a:solidFill>
                <a:latin typeface="Georgia" panose="02040502050405020303" pitchFamily="18" charset="0"/>
              </a:rPr>
              <a:t>Y 51 </a:t>
            </a:r>
            <a:r>
              <a:rPr lang="es-AR" sz="1800" b="1" i="1" dirty="0">
                <a:solidFill>
                  <a:srgbClr val="0070C0"/>
                </a:solidFill>
                <a:latin typeface="Georgia" panose="02040502050405020303" pitchFamily="18" charset="0"/>
              </a:rPr>
              <a:t>Convención Americana sobre Derechos</a:t>
            </a:r>
            <a:endParaRPr lang="es-AR" sz="1800" b="1" dirty="0">
              <a:solidFill>
                <a:srgbClr val="0070C0"/>
              </a:solidFill>
              <a:latin typeface="Georgia" panose="02040502050405020303" pitchFamily="18" charset="0"/>
            </a:endParaRPr>
          </a:p>
        </p:txBody>
      </p:sp>
      <p:sp>
        <p:nvSpPr>
          <p:cNvPr id="3" name="2 Marcador de contenido"/>
          <p:cNvSpPr>
            <a:spLocks noGrp="1"/>
          </p:cNvSpPr>
          <p:nvPr>
            <p:ph idx="1"/>
          </p:nvPr>
        </p:nvSpPr>
        <p:spPr>
          <a:xfrm>
            <a:off x="1187624" y="2996952"/>
            <a:ext cx="6975877" cy="2726117"/>
          </a:xfrm>
        </p:spPr>
        <p:txBody>
          <a:bodyPr>
            <a:normAutofit lnSpcReduction="10000"/>
          </a:bodyPr>
          <a:lstStyle/>
          <a:p>
            <a:pPr marL="0" indent="0">
              <a:buNone/>
            </a:pPr>
            <a:r>
              <a:rPr lang="es-AR" sz="1800" u="sng" dirty="0" smtClean="0">
                <a:latin typeface="Georgia" panose="02040502050405020303" pitchFamily="18" charset="0"/>
              </a:rPr>
              <a:t>El tercer motivo, el PRINCIPIO PRO HOMINE (PRO PERSONA)</a:t>
            </a:r>
          </a:p>
          <a:p>
            <a:pPr marL="0" indent="0" algn="just">
              <a:buNone/>
            </a:pPr>
            <a:r>
              <a:rPr lang="es-AR" sz="1800" dirty="0" smtClean="0">
                <a:latin typeface="Georgia" panose="02040502050405020303" pitchFamily="18" charset="0"/>
              </a:rPr>
              <a:t>1.- Adoptar </a:t>
            </a:r>
            <a:r>
              <a:rPr lang="es-AR" sz="1800" dirty="0">
                <a:latin typeface="Georgia" panose="02040502050405020303" pitchFamily="18" charset="0"/>
              </a:rPr>
              <a:t>pautas amplias para determinar el alcance de los </a:t>
            </a:r>
            <a:r>
              <a:rPr lang="es-AR" sz="1800" dirty="0" smtClean="0">
                <a:latin typeface="Georgia" panose="02040502050405020303" pitchFamily="18" charset="0"/>
              </a:rPr>
              <a:t>derechos, libertades </a:t>
            </a:r>
            <a:r>
              <a:rPr lang="es-AR" sz="1800" dirty="0">
                <a:latin typeface="Georgia" panose="02040502050405020303" pitchFamily="18" charset="0"/>
              </a:rPr>
              <a:t>y </a:t>
            </a:r>
            <a:r>
              <a:rPr lang="es-AR" sz="1800" dirty="0" smtClean="0">
                <a:latin typeface="Georgia" panose="02040502050405020303" pitchFamily="18" charset="0"/>
              </a:rPr>
              <a:t>garantías (</a:t>
            </a:r>
            <a:r>
              <a:rPr lang="es-AR" sz="1800" i="1" dirty="0" smtClean="0">
                <a:latin typeface="Georgia" panose="02040502050405020303" pitchFamily="18" charset="0"/>
              </a:rPr>
              <a:t>Condición Jurídica y </a:t>
            </a:r>
            <a:r>
              <a:rPr lang="es-AR" sz="1800" dirty="0" smtClean="0">
                <a:latin typeface="Georgia" panose="02040502050405020303" pitchFamily="18" charset="0"/>
              </a:rPr>
              <a:t> </a:t>
            </a:r>
            <a:r>
              <a:rPr lang="es-AR" sz="1800" i="1" dirty="0">
                <a:latin typeface="Georgia" panose="02040502050405020303" pitchFamily="18" charset="0"/>
              </a:rPr>
              <a:t>Derechos Humanos del Niño</a:t>
            </a:r>
            <a:r>
              <a:rPr lang="es-AR" sz="1800" i="1" dirty="0" smtClean="0">
                <a:latin typeface="Georgia" panose="02040502050405020303" pitchFamily="18" charset="0"/>
              </a:rPr>
              <a:t>, </a:t>
            </a:r>
            <a:r>
              <a:rPr lang="es-AR" sz="1800" dirty="0">
                <a:latin typeface="Georgia" panose="02040502050405020303" pitchFamily="18" charset="0"/>
              </a:rPr>
              <a:t>Corte </a:t>
            </a:r>
            <a:r>
              <a:rPr lang="es-AR" sz="1800" dirty="0" smtClean="0">
                <a:latin typeface="Georgia" panose="02040502050405020303" pitchFamily="18" charset="0"/>
              </a:rPr>
              <a:t>IDH.</a:t>
            </a:r>
            <a:r>
              <a:rPr lang="es-AR" sz="1800" i="1" dirty="0" smtClean="0">
                <a:latin typeface="Georgia" panose="02040502050405020303" pitchFamily="18" charset="0"/>
              </a:rPr>
              <a:t> O</a:t>
            </a:r>
            <a:r>
              <a:rPr lang="es-AR" sz="1800" dirty="0" smtClean="0">
                <a:latin typeface="Georgia" panose="02040502050405020303" pitchFamily="18" charset="0"/>
              </a:rPr>
              <a:t>pinión </a:t>
            </a:r>
            <a:r>
              <a:rPr lang="es-AR" sz="1800" dirty="0">
                <a:latin typeface="Georgia" panose="02040502050405020303" pitchFamily="18" charset="0"/>
              </a:rPr>
              <a:t>Consultiva </a:t>
            </a:r>
            <a:r>
              <a:rPr lang="es-AR" sz="1800" dirty="0" smtClean="0">
                <a:latin typeface="Georgia" panose="02040502050405020303" pitchFamily="18" charset="0"/>
              </a:rPr>
              <a:t>OC-17/02).</a:t>
            </a:r>
          </a:p>
          <a:p>
            <a:pPr marL="0" indent="0" algn="just">
              <a:buNone/>
            </a:pPr>
            <a:r>
              <a:rPr lang="es-AR" sz="1800" dirty="0" smtClean="0">
                <a:latin typeface="Georgia" panose="02040502050405020303" pitchFamily="18" charset="0"/>
              </a:rPr>
              <a:t>2.- En la protección </a:t>
            </a:r>
            <a:r>
              <a:rPr lang="es-AR" sz="1800" dirty="0">
                <a:latin typeface="Georgia" panose="02040502050405020303" pitchFamily="18" charset="0"/>
              </a:rPr>
              <a:t>de los </a:t>
            </a:r>
            <a:r>
              <a:rPr lang="es-AR" sz="1800" dirty="0" smtClean="0">
                <a:latin typeface="Georgia" panose="02040502050405020303" pitchFamily="18" charset="0"/>
              </a:rPr>
              <a:t>derechos humanos </a:t>
            </a:r>
            <a:r>
              <a:rPr lang="es-AR" sz="1800" dirty="0">
                <a:latin typeface="Georgia" panose="02040502050405020303" pitchFamily="18" charset="0"/>
              </a:rPr>
              <a:t>está necesariamente comprendida la noción de la </a:t>
            </a:r>
            <a:r>
              <a:rPr lang="es-AR" sz="1800" dirty="0" smtClean="0">
                <a:latin typeface="Georgia" panose="02040502050405020303" pitchFamily="18" charset="0"/>
              </a:rPr>
              <a:t>restricción al </a:t>
            </a:r>
            <a:r>
              <a:rPr lang="es-AR" sz="1800" dirty="0">
                <a:latin typeface="Georgia" panose="02040502050405020303" pitchFamily="18" charset="0"/>
              </a:rPr>
              <a:t>ejercicio del poder </a:t>
            </a:r>
            <a:r>
              <a:rPr lang="es-AR" sz="1800" dirty="0" smtClean="0">
                <a:latin typeface="Georgia" panose="02040502050405020303" pitchFamily="18" charset="0"/>
              </a:rPr>
              <a:t>estatal.</a:t>
            </a:r>
          </a:p>
          <a:p>
            <a:pPr marL="0" indent="0" algn="just">
              <a:buNone/>
            </a:pPr>
            <a:r>
              <a:rPr lang="es-AR" sz="1800" dirty="0" smtClean="0">
                <a:latin typeface="Georgia" panose="02040502050405020303" pitchFamily="18" charset="0"/>
              </a:rPr>
              <a:t>LA SINTESIS: ESCOGER EL RESULTADO QUE PROTEJA EN MAYOR MEDIDA AL SER HUMANO DENTRO DE LAS NORMAS A APLICAR.</a:t>
            </a:r>
            <a:endParaRPr lang="es-AR" sz="1800" dirty="0">
              <a:latin typeface="Georgia" panose="02040502050405020303" pitchFamily="18" charset="0"/>
            </a:endParaRPr>
          </a:p>
        </p:txBody>
      </p:sp>
    </p:spTree>
    <p:extLst>
      <p:ext uri="{BB962C8B-B14F-4D97-AF65-F5344CB8AC3E}">
        <p14:creationId xmlns:p14="http://schemas.microsoft.com/office/powerpoint/2010/main" val="19028530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3"/>
            <a:ext cx="6965245" cy="523185"/>
          </a:xfrm>
        </p:spPr>
        <p:txBody>
          <a:bodyPr>
            <a:normAutofit/>
          </a:bodyPr>
          <a:lstStyle/>
          <a:p>
            <a:pPr algn="just"/>
            <a:r>
              <a:rPr lang="es-AR" sz="1800" b="1" u="sng" dirty="0" smtClean="0">
                <a:solidFill>
                  <a:srgbClr val="0070C0"/>
                </a:solidFill>
                <a:latin typeface="Georgia" panose="02040502050405020303" pitchFamily="18" charset="0"/>
              </a:rPr>
              <a:t>Considerando 11</a:t>
            </a:r>
            <a:endParaRPr lang="es-AR" sz="1800" b="1" u="sng" dirty="0">
              <a:solidFill>
                <a:srgbClr val="0070C0"/>
              </a:solidFill>
              <a:latin typeface="Georgia" panose="02040502050405020303" pitchFamily="18" charset="0"/>
            </a:endParaRPr>
          </a:p>
        </p:txBody>
      </p:sp>
      <p:sp>
        <p:nvSpPr>
          <p:cNvPr id="3" name="2 Marcador de contenido"/>
          <p:cNvSpPr>
            <a:spLocks noGrp="1"/>
          </p:cNvSpPr>
          <p:nvPr>
            <p:ph idx="1"/>
          </p:nvPr>
        </p:nvSpPr>
        <p:spPr>
          <a:xfrm>
            <a:off x="1115616" y="1340768"/>
            <a:ext cx="6984776" cy="4382301"/>
          </a:xfrm>
        </p:spPr>
        <p:txBody>
          <a:bodyPr>
            <a:normAutofit/>
          </a:bodyPr>
          <a:lstStyle/>
          <a:p>
            <a:pPr marL="0" indent="0" algn="just">
              <a:buNone/>
            </a:pPr>
            <a:r>
              <a:rPr lang="es-AR" sz="1800" dirty="0" smtClean="0">
                <a:latin typeface="Georgia" panose="02040502050405020303" pitchFamily="18" charset="0"/>
              </a:rPr>
              <a:t>Que todo lo antedicho, no implica negar al Estado, ante las situaciones de Emergencia Económica, que deba disminuir temporariamente las remuneraciones de sus empleados.</a:t>
            </a:r>
          </a:p>
          <a:p>
            <a:pPr marL="0" indent="0" algn="just">
              <a:buNone/>
            </a:pPr>
            <a:r>
              <a:rPr lang="es-AR" sz="1800" dirty="0" smtClean="0">
                <a:latin typeface="Georgia" panose="02040502050405020303" pitchFamily="18" charset="0"/>
              </a:rPr>
              <a:t>Pero, el Decreto 5/2003, a la luz del bloque Constitucional ha traspasado ciertas condiciones y límites “inquebrantables”.</a:t>
            </a:r>
          </a:p>
          <a:p>
            <a:pPr marL="0" indent="0" algn="just">
              <a:buNone/>
            </a:pPr>
            <a:r>
              <a:rPr lang="es-AR" sz="1800" dirty="0" smtClean="0">
                <a:latin typeface="Georgia" panose="02040502050405020303" pitchFamily="18" charset="0"/>
              </a:rPr>
              <a:t>Dicho Decreto, provocó mermas desde enero de 2.003, que alcanzaron porcentajes del 18,3 del salario, a Molina le implicó el 20% de su sueldo, y para otras categorías llegó hasta el 34,3% .</a:t>
            </a:r>
          </a:p>
          <a:p>
            <a:pPr marL="0" indent="0" algn="just">
              <a:buNone/>
            </a:pPr>
            <a:endParaRPr lang="es-AR" sz="1800" dirty="0">
              <a:latin typeface="Georgia" panose="02040502050405020303" pitchFamily="18" charset="0"/>
            </a:endParaRPr>
          </a:p>
          <a:p>
            <a:pPr marL="0" indent="0" algn="just">
              <a:buNone/>
            </a:pPr>
            <a:r>
              <a:rPr lang="es-AR" sz="1800" dirty="0" smtClean="0">
                <a:latin typeface="Georgia" panose="02040502050405020303" pitchFamily="18" charset="0"/>
              </a:rPr>
              <a:t>Los actores, basaron sus fundamentos en datos provistos por el INDEC, en que tales quitas o reducciones , sobrepasaban la línea de pobreza y casi el de indigencia. Esto no lo refuto la demandada.</a:t>
            </a:r>
          </a:p>
          <a:p>
            <a:pPr marL="0" indent="0" algn="just">
              <a:buNone/>
            </a:pPr>
            <a:endParaRPr lang="es-AR" sz="1800" dirty="0" smtClean="0">
              <a:latin typeface="Georgia" panose="02040502050405020303" pitchFamily="18" charset="0"/>
            </a:endParaRPr>
          </a:p>
          <a:p>
            <a:pPr marL="0" indent="0" algn="just">
              <a:buNone/>
            </a:pPr>
            <a:endParaRPr lang="es-AR" sz="1800" dirty="0" smtClean="0">
              <a:latin typeface="Georgia" panose="02040502050405020303" pitchFamily="18" charset="0"/>
            </a:endParaRPr>
          </a:p>
          <a:p>
            <a:pPr marL="0" indent="0">
              <a:buNone/>
            </a:pPr>
            <a:endParaRPr lang="es-AR" sz="1800" dirty="0">
              <a:latin typeface="Georgia" panose="02040502050405020303" pitchFamily="18" charset="0"/>
            </a:endParaRPr>
          </a:p>
        </p:txBody>
      </p:sp>
    </p:spTree>
    <p:extLst>
      <p:ext uri="{BB962C8B-B14F-4D97-AF65-F5344CB8AC3E}">
        <p14:creationId xmlns:p14="http://schemas.microsoft.com/office/powerpoint/2010/main" val="37387450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3"/>
            <a:ext cx="6965245" cy="667201"/>
          </a:xfrm>
        </p:spPr>
        <p:txBody>
          <a:bodyPr>
            <a:normAutofit fontScale="90000"/>
          </a:bodyPr>
          <a:lstStyle/>
          <a:p>
            <a:pPr algn="just"/>
            <a:r>
              <a:rPr lang="es-AR" sz="1800" b="1" dirty="0" smtClean="0">
                <a:solidFill>
                  <a:srgbClr val="0070C0"/>
                </a:solidFill>
                <a:latin typeface="Georgia" panose="02040502050405020303" pitchFamily="18" charset="0"/>
              </a:rPr>
              <a:t>El art. 14 Bis es cláusula operativa. Por ende, susceptible de autónomo acatamiento por las autoridades administrativas (</a:t>
            </a:r>
            <a:r>
              <a:rPr lang="es-AR" sz="1800" b="1" dirty="0" err="1" smtClean="0">
                <a:solidFill>
                  <a:srgbClr val="0070C0"/>
                </a:solidFill>
                <a:latin typeface="Georgia" panose="02040502050405020303" pitchFamily="18" charset="0"/>
              </a:rPr>
              <a:t>Madorrán</a:t>
            </a:r>
            <a:r>
              <a:rPr lang="es-AR" sz="1800" b="1" dirty="0" smtClean="0">
                <a:solidFill>
                  <a:srgbClr val="0070C0"/>
                </a:solidFill>
                <a:latin typeface="Georgia" panose="02040502050405020303" pitchFamily="18" charset="0"/>
              </a:rPr>
              <a:t>, </a:t>
            </a:r>
            <a:r>
              <a:rPr lang="es-AR" sz="1800" b="1" dirty="0" err="1" smtClean="0">
                <a:solidFill>
                  <a:srgbClr val="0070C0"/>
                </a:solidFill>
                <a:latin typeface="Georgia" panose="02040502050405020303" pitchFamily="18" charset="0"/>
              </a:rPr>
              <a:t>Masaglia</a:t>
            </a:r>
            <a:r>
              <a:rPr lang="es-AR" sz="1800" b="1" dirty="0" smtClean="0">
                <a:solidFill>
                  <a:srgbClr val="0070C0"/>
                </a:solidFill>
                <a:latin typeface="Georgia" panose="02040502050405020303" pitchFamily="18" charset="0"/>
              </a:rPr>
              <a:t>)</a:t>
            </a:r>
            <a:endParaRPr lang="es-AR" sz="1800" b="1" dirty="0">
              <a:solidFill>
                <a:srgbClr val="0070C0"/>
              </a:solidFill>
              <a:latin typeface="Georgia" panose="02040502050405020303" pitchFamily="18" charset="0"/>
            </a:endParaRPr>
          </a:p>
        </p:txBody>
      </p:sp>
      <p:sp>
        <p:nvSpPr>
          <p:cNvPr id="3" name="2 Marcador de contenido"/>
          <p:cNvSpPr>
            <a:spLocks noGrp="1"/>
          </p:cNvSpPr>
          <p:nvPr>
            <p:ph idx="1"/>
          </p:nvPr>
        </p:nvSpPr>
        <p:spPr>
          <a:xfrm>
            <a:off x="1187624" y="1628800"/>
            <a:ext cx="6471821" cy="4094269"/>
          </a:xfrm>
        </p:spPr>
        <p:txBody>
          <a:bodyPr>
            <a:normAutofit fontScale="92500" lnSpcReduction="10000"/>
          </a:bodyPr>
          <a:lstStyle/>
          <a:p>
            <a:pPr marL="0" indent="0">
              <a:buNone/>
            </a:pPr>
            <a:r>
              <a:rPr lang="es-AR" sz="1800" dirty="0" smtClean="0">
                <a:latin typeface="Georgia" panose="02040502050405020303" pitchFamily="18" charset="0"/>
              </a:rPr>
              <a:t>Por un lado, las llamadas “medidas de Ajuste”, derivada de “Crisis económicas” y “graves escasez de recursos” , hacen que los esfuerzos de las autoridades por proteger los derechos económicos, sociales  y culturales adquieran una urgencia “mayor”, no menor. </a:t>
            </a:r>
          </a:p>
          <a:p>
            <a:pPr marL="0" indent="0">
              <a:buNone/>
            </a:pPr>
            <a:r>
              <a:rPr lang="es-AR" sz="1800" dirty="0" smtClean="0">
                <a:latin typeface="Georgia" panose="02040502050405020303" pitchFamily="18" charset="0"/>
              </a:rPr>
              <a:t>Por el otro, la “protección de las capas vulnerables”, es el objetivo básico del ajuste económico. </a:t>
            </a:r>
          </a:p>
          <a:p>
            <a:pPr marL="0" indent="0">
              <a:buNone/>
            </a:pPr>
            <a:r>
              <a:rPr lang="es-AR" sz="1800" dirty="0" smtClean="0">
                <a:latin typeface="Georgia" panose="02040502050405020303" pitchFamily="18" charset="0"/>
              </a:rPr>
              <a:t>Todo equilibrio entre las reformas económicas y la protección de los derechos humanos, obliga a proteger “en particular a los GRUPOS MAS VULNERABLES”, cuanto más en el campo laboral y salarial.</a:t>
            </a:r>
          </a:p>
          <a:p>
            <a:pPr marL="0" indent="0" algn="just">
              <a:buNone/>
            </a:pPr>
            <a:r>
              <a:rPr lang="es-AR" sz="1900" b="1" dirty="0" smtClean="0">
                <a:latin typeface="Georgia" panose="02040502050405020303" pitchFamily="18" charset="0"/>
              </a:rPr>
              <a:t>Todos </a:t>
            </a:r>
            <a:r>
              <a:rPr lang="es-AR" sz="1900" b="1" dirty="0">
                <a:latin typeface="Georgia" panose="02040502050405020303" pitchFamily="18" charset="0"/>
              </a:rPr>
              <a:t>los poderes públicos, </a:t>
            </a:r>
            <a:r>
              <a:rPr lang="es-AR" sz="1900" b="1" dirty="0" smtClean="0">
                <a:latin typeface="Georgia" panose="02040502050405020303" pitchFamily="18" charset="0"/>
              </a:rPr>
              <a:t>deben </a:t>
            </a:r>
            <a:r>
              <a:rPr lang="es-AR" sz="1900" b="1" dirty="0">
                <a:latin typeface="Georgia" panose="02040502050405020303" pitchFamily="18" charset="0"/>
              </a:rPr>
              <a:t>hacer prevalecer el </a:t>
            </a:r>
            <a:r>
              <a:rPr lang="es-AR" sz="1900" b="1" dirty="0" smtClean="0">
                <a:latin typeface="Georgia" panose="02040502050405020303" pitchFamily="18" charset="0"/>
              </a:rPr>
              <a:t>espíritu protector </a:t>
            </a:r>
            <a:r>
              <a:rPr lang="es-AR" sz="1900" b="1" dirty="0">
                <a:latin typeface="Georgia" panose="02040502050405020303" pitchFamily="18" charset="0"/>
              </a:rPr>
              <a:t>que </a:t>
            </a:r>
            <a:r>
              <a:rPr lang="es-AR" sz="1900" b="1" dirty="0" smtClean="0">
                <a:latin typeface="Georgia" panose="02040502050405020303" pitchFamily="18" charset="0"/>
              </a:rPr>
              <a:t>anima</a:t>
            </a:r>
            <a:r>
              <a:rPr lang="es-AR" sz="1900" b="1" dirty="0">
                <a:latin typeface="Georgia" panose="02040502050405020303" pitchFamily="18" charset="0"/>
              </a:rPr>
              <a:t>" al art. 14 bis constitucional ("</a:t>
            </a:r>
            <a:r>
              <a:rPr lang="es-AR" sz="1900" b="1" dirty="0" err="1" smtClean="0">
                <a:latin typeface="Georgia" panose="02040502050405020303" pitchFamily="18" charset="0"/>
              </a:rPr>
              <a:t>Vizzoti</a:t>
            </a:r>
            <a:r>
              <a:rPr lang="es-AR" sz="1900" b="1" dirty="0" smtClean="0">
                <a:latin typeface="Georgia" panose="02040502050405020303" pitchFamily="18" charset="0"/>
              </a:rPr>
              <a:t>) tutela </a:t>
            </a:r>
            <a:r>
              <a:rPr lang="es-AR" sz="1900" b="1" dirty="0">
                <a:latin typeface="Georgia" panose="02040502050405020303" pitchFamily="18" charset="0"/>
              </a:rPr>
              <a:t>ésta que, por ende, impone "un </a:t>
            </a:r>
            <a:r>
              <a:rPr lang="es-AR" sz="1900" b="1" dirty="0" smtClean="0">
                <a:latin typeface="Georgia" panose="02040502050405020303" pitchFamily="18" charset="0"/>
              </a:rPr>
              <a:t>particular enfoque </a:t>
            </a:r>
            <a:r>
              <a:rPr lang="es-AR" sz="1900" b="1" dirty="0">
                <a:latin typeface="Georgia" panose="02040502050405020303" pitchFamily="18" charset="0"/>
              </a:rPr>
              <a:t>para el control de constitucionalidad</a:t>
            </a:r>
            <a:r>
              <a:rPr lang="es-AR" sz="1900" dirty="0" smtClean="0">
                <a:latin typeface="Georgia" panose="02040502050405020303" pitchFamily="18" charset="0"/>
              </a:rPr>
              <a:t>"</a:t>
            </a:r>
          </a:p>
          <a:p>
            <a:pPr marL="0" indent="0">
              <a:buNone/>
            </a:pPr>
            <a:endParaRPr lang="es-AR" sz="1800" dirty="0">
              <a:latin typeface="Georgia" panose="02040502050405020303" pitchFamily="18" charset="0"/>
            </a:endParaRPr>
          </a:p>
        </p:txBody>
      </p:sp>
    </p:spTree>
    <p:extLst>
      <p:ext uri="{BB962C8B-B14F-4D97-AF65-F5344CB8AC3E}">
        <p14:creationId xmlns:p14="http://schemas.microsoft.com/office/powerpoint/2010/main" val="34389617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3"/>
            <a:ext cx="6965245" cy="811218"/>
          </a:xfrm>
        </p:spPr>
        <p:txBody>
          <a:bodyPr>
            <a:normAutofit/>
          </a:bodyPr>
          <a:lstStyle/>
          <a:p>
            <a:pPr algn="just"/>
            <a:r>
              <a:rPr lang="es-AR" sz="1800" b="1" i="1" dirty="0" smtClean="0">
                <a:solidFill>
                  <a:srgbClr val="0070C0"/>
                </a:solidFill>
                <a:latin typeface="Georgia" panose="02040502050405020303" pitchFamily="18" charset="0"/>
              </a:rPr>
              <a:t>Estable el Pacto </a:t>
            </a:r>
            <a:r>
              <a:rPr lang="es-AR" sz="1800" b="1" i="1" dirty="0">
                <a:solidFill>
                  <a:srgbClr val="0070C0"/>
                </a:solidFill>
                <a:latin typeface="Georgia" panose="02040502050405020303" pitchFamily="18" charset="0"/>
              </a:rPr>
              <a:t>Mundial para el </a:t>
            </a:r>
            <a:r>
              <a:rPr lang="es-AR" sz="1800" b="1" i="1" dirty="0" smtClean="0">
                <a:solidFill>
                  <a:srgbClr val="0070C0"/>
                </a:solidFill>
                <a:latin typeface="Georgia" panose="02040502050405020303" pitchFamily="18" charset="0"/>
              </a:rPr>
              <a:t>Empleo (Ginebra 19 de Junio de 2.009)</a:t>
            </a:r>
            <a:endParaRPr lang="es-AR" sz="1800" b="1" dirty="0">
              <a:solidFill>
                <a:srgbClr val="0070C0"/>
              </a:solidFill>
              <a:latin typeface="Georgia" panose="02040502050405020303" pitchFamily="18" charset="0"/>
            </a:endParaRPr>
          </a:p>
        </p:txBody>
      </p:sp>
      <p:sp>
        <p:nvSpPr>
          <p:cNvPr id="3" name="2 Marcador de contenido"/>
          <p:cNvSpPr>
            <a:spLocks noGrp="1"/>
          </p:cNvSpPr>
          <p:nvPr>
            <p:ph idx="1"/>
          </p:nvPr>
        </p:nvSpPr>
        <p:spPr>
          <a:xfrm>
            <a:off x="1115616" y="1628800"/>
            <a:ext cx="6984776" cy="4094269"/>
          </a:xfrm>
        </p:spPr>
        <p:txBody>
          <a:bodyPr>
            <a:normAutofit fontScale="92500"/>
          </a:bodyPr>
          <a:lstStyle/>
          <a:p>
            <a:pPr marL="0" indent="0">
              <a:buNone/>
            </a:pPr>
            <a:r>
              <a:rPr lang="es-AR" sz="1800" dirty="0" smtClean="0">
                <a:latin typeface="Georgia" panose="02040502050405020303" pitchFamily="18" charset="0"/>
              </a:rPr>
              <a:t>Que entre </a:t>
            </a:r>
            <a:r>
              <a:rPr lang="es-AR" sz="1800" dirty="0">
                <a:latin typeface="Georgia" panose="02040502050405020303" pitchFamily="18" charset="0"/>
              </a:rPr>
              <a:t>las políticas a adoptar ante </a:t>
            </a:r>
            <a:r>
              <a:rPr lang="es-AR" sz="1800" dirty="0" smtClean="0">
                <a:latin typeface="Georgia" panose="02040502050405020303" pitchFamily="18" charset="0"/>
              </a:rPr>
              <a:t>una crisis,  </a:t>
            </a:r>
            <a:r>
              <a:rPr lang="es-AR" sz="1800" dirty="0">
                <a:latin typeface="Georgia" panose="02040502050405020303" pitchFamily="18" charset="0"/>
              </a:rPr>
              <a:t>se encuentra la protección de "las </a:t>
            </a:r>
            <a:r>
              <a:rPr lang="es-AR" sz="1800" dirty="0" smtClean="0">
                <a:latin typeface="Georgia" panose="02040502050405020303" pitchFamily="18" charset="0"/>
              </a:rPr>
              <a:t>personas y las </a:t>
            </a:r>
            <a:r>
              <a:rPr lang="es-AR" sz="1800" dirty="0">
                <a:latin typeface="Georgia" panose="02040502050405020303" pitchFamily="18" charset="0"/>
              </a:rPr>
              <a:t>familias afectadas por [ésta], en particular las más </a:t>
            </a:r>
            <a:r>
              <a:rPr lang="es-AR" sz="1800" dirty="0" smtClean="0">
                <a:latin typeface="Georgia" panose="02040502050405020303" pitchFamily="18" charset="0"/>
              </a:rPr>
              <a:t>vulnerables“.</a:t>
            </a:r>
          </a:p>
          <a:p>
            <a:pPr marL="0" indent="0">
              <a:buNone/>
            </a:pPr>
            <a:endParaRPr lang="es-AR" sz="1800" dirty="0">
              <a:latin typeface="Georgia" panose="02040502050405020303" pitchFamily="18" charset="0"/>
            </a:endParaRPr>
          </a:p>
          <a:p>
            <a:pPr marL="0" indent="0" algn="just">
              <a:buNone/>
            </a:pPr>
            <a:r>
              <a:rPr lang="es-AR" sz="1800" dirty="0" smtClean="0">
                <a:latin typeface="Georgia" panose="02040502050405020303" pitchFamily="18" charset="0"/>
              </a:rPr>
              <a:t>La arquitectura </a:t>
            </a:r>
            <a:r>
              <a:rPr lang="es-AR" sz="1800" dirty="0">
                <a:latin typeface="Georgia" panose="02040502050405020303" pitchFamily="18" charset="0"/>
              </a:rPr>
              <a:t>del </a:t>
            </a:r>
            <a:r>
              <a:rPr lang="es-AR" sz="1800" i="1" dirty="0">
                <a:latin typeface="Georgia" panose="02040502050405020303" pitchFamily="18" charset="0"/>
              </a:rPr>
              <a:t>Pacto </a:t>
            </a:r>
            <a:r>
              <a:rPr lang="es-AR" sz="1800" dirty="0">
                <a:latin typeface="Georgia" panose="02040502050405020303" pitchFamily="18" charset="0"/>
              </a:rPr>
              <a:t>se ha </a:t>
            </a:r>
            <a:r>
              <a:rPr lang="es-AR" sz="1800" dirty="0" smtClean="0">
                <a:latin typeface="Georgia" panose="02040502050405020303" pitchFamily="18" charset="0"/>
              </a:rPr>
              <a:t>inspirado en </a:t>
            </a:r>
            <a:r>
              <a:rPr lang="es-AR" sz="1800" dirty="0">
                <a:latin typeface="Georgia" panose="02040502050405020303" pitchFamily="18" charset="0"/>
              </a:rPr>
              <a:t>la perspectiva de la justicia social. </a:t>
            </a:r>
            <a:r>
              <a:rPr lang="es-AR" sz="1800" dirty="0" smtClean="0">
                <a:latin typeface="Georgia" panose="02040502050405020303" pitchFamily="18" charset="0"/>
              </a:rPr>
              <a:t>El </a:t>
            </a:r>
            <a:r>
              <a:rPr lang="es-AR" sz="1800" dirty="0">
                <a:latin typeface="Georgia" panose="02040502050405020303" pitchFamily="18" charset="0"/>
              </a:rPr>
              <a:t>trabajo decente (</a:t>
            </a:r>
            <a:r>
              <a:rPr lang="es-AR" sz="1800" dirty="0" smtClean="0">
                <a:latin typeface="Georgia" panose="02040502050405020303" pitchFamily="18" charset="0"/>
              </a:rPr>
              <a:t>digno según 14 </a:t>
            </a:r>
            <a:r>
              <a:rPr lang="es-AR" sz="1800" dirty="0">
                <a:latin typeface="Georgia" panose="02040502050405020303" pitchFamily="18" charset="0"/>
              </a:rPr>
              <a:t>bis) es, precisamente</a:t>
            </a:r>
            <a:r>
              <a:rPr lang="es-AR" sz="1800" dirty="0" smtClean="0">
                <a:latin typeface="Georgia" panose="02040502050405020303" pitchFamily="18" charset="0"/>
              </a:rPr>
              <a:t>, </a:t>
            </a:r>
            <a:r>
              <a:rPr lang="es-AR" sz="1800" b="1" dirty="0" smtClean="0">
                <a:latin typeface="Georgia" panose="02040502050405020303" pitchFamily="18" charset="0"/>
              </a:rPr>
              <a:t>uno </a:t>
            </a:r>
            <a:r>
              <a:rPr lang="es-AR" sz="1800" b="1" dirty="0">
                <a:latin typeface="Georgia" panose="02040502050405020303" pitchFamily="18" charset="0"/>
              </a:rPr>
              <a:t>de los "cimientos" de "un proceso sostenible de </a:t>
            </a:r>
            <a:r>
              <a:rPr lang="es-AR" sz="1800" b="1" dirty="0" smtClean="0">
                <a:latin typeface="Georgia" panose="02040502050405020303" pitchFamily="18" charset="0"/>
              </a:rPr>
              <a:t>reducción </a:t>
            </a:r>
            <a:r>
              <a:rPr lang="es-AR" sz="1800" dirty="0" smtClean="0">
                <a:latin typeface="Georgia" panose="02040502050405020303" pitchFamily="18" charset="0"/>
              </a:rPr>
              <a:t>del </a:t>
            </a:r>
            <a:r>
              <a:rPr lang="es-AR" sz="1800" dirty="0">
                <a:latin typeface="Georgia" panose="02040502050405020303" pitchFamily="18" charset="0"/>
              </a:rPr>
              <a:t>déficit y la deuda" y de </a:t>
            </a:r>
            <a:r>
              <a:rPr lang="es-AR" sz="1800" dirty="0" smtClean="0">
                <a:latin typeface="Georgia" panose="02040502050405020303" pitchFamily="18" charset="0"/>
              </a:rPr>
              <a:t>estabilidad </a:t>
            </a:r>
            <a:r>
              <a:rPr lang="es-AR" sz="1800" dirty="0">
                <a:latin typeface="Georgia" panose="02040502050405020303" pitchFamily="18" charset="0"/>
              </a:rPr>
              <a:t>social</a:t>
            </a:r>
            <a:r>
              <a:rPr lang="es-AR" sz="1800" dirty="0" smtClean="0">
                <a:latin typeface="Georgia" panose="02040502050405020303" pitchFamily="18" charset="0"/>
              </a:rPr>
              <a:t>".</a:t>
            </a:r>
          </a:p>
          <a:p>
            <a:pPr marL="0" indent="0">
              <a:buNone/>
            </a:pPr>
            <a:r>
              <a:rPr lang="es-AR" sz="1800" dirty="0" smtClean="0"/>
              <a:t>¿qué </a:t>
            </a:r>
            <a:r>
              <a:rPr lang="es-AR" sz="1800" dirty="0"/>
              <a:t>capas de la sociedad deberán soportar el costo de la </a:t>
            </a:r>
            <a:r>
              <a:rPr lang="es-AR" sz="1800" dirty="0" smtClean="0"/>
              <a:t>crisis y </a:t>
            </a:r>
            <a:r>
              <a:rPr lang="es-AR" sz="1800" dirty="0"/>
              <a:t>cómo se puede proteger mejor y dar más autonomía a </a:t>
            </a:r>
            <a:r>
              <a:rPr lang="es-AR" sz="1800" dirty="0" smtClean="0"/>
              <a:t>los más </a:t>
            </a:r>
            <a:r>
              <a:rPr lang="es-AR" sz="1800" dirty="0"/>
              <a:t>vulnerables</a:t>
            </a:r>
            <a:r>
              <a:rPr lang="es-AR" sz="1800" dirty="0" smtClean="0"/>
              <a:t>?“. La respuesta de la Corte fue que “NO PUEDE SER QUE ESE PESO RECAIGA EN LAS FAMILIAS TRABAJADORAS”.</a:t>
            </a:r>
          </a:p>
          <a:p>
            <a:pPr marL="0" indent="0">
              <a:buNone/>
            </a:pPr>
            <a:r>
              <a:rPr lang="es-AR" sz="1800" dirty="0"/>
              <a:t>El goce de los derechos humanos es un </a:t>
            </a:r>
            <a:r>
              <a:rPr lang="es-AR" sz="1800" dirty="0" err="1" smtClean="0"/>
              <a:t>Prerequisito</a:t>
            </a:r>
            <a:r>
              <a:rPr lang="es-AR" sz="1800" dirty="0"/>
              <a:t>" del desarrollo económico </a:t>
            </a:r>
            <a:r>
              <a:rPr lang="es-AR" sz="1800" dirty="0" smtClean="0"/>
              <a:t>(</a:t>
            </a:r>
            <a:r>
              <a:rPr lang="es-AR" sz="1800" dirty="0" err="1" smtClean="0"/>
              <a:t>Torrillo</a:t>
            </a:r>
            <a:r>
              <a:rPr lang="es-AR" sz="1800" dirty="0" smtClean="0"/>
              <a:t>).</a:t>
            </a:r>
            <a:endParaRPr lang="es-AR" sz="1800" dirty="0">
              <a:latin typeface="Georgia" panose="02040502050405020303" pitchFamily="18" charset="0"/>
            </a:endParaRPr>
          </a:p>
        </p:txBody>
      </p:sp>
    </p:spTree>
    <p:extLst>
      <p:ext uri="{BB962C8B-B14F-4D97-AF65-F5344CB8AC3E}">
        <p14:creationId xmlns:p14="http://schemas.microsoft.com/office/powerpoint/2010/main" val="27394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just"/>
            <a:r>
              <a:rPr lang="es-AR" sz="1800" dirty="0" smtClean="0">
                <a:latin typeface="Georgia" panose="02040502050405020303" pitchFamily="18" charset="0"/>
              </a:rPr>
              <a:t>A esa fecha quien gozaba de </a:t>
            </a:r>
            <a:r>
              <a:rPr lang="es-AR" sz="1800" b="1" dirty="0" smtClean="0">
                <a:solidFill>
                  <a:srgbClr val="FF0000"/>
                </a:solidFill>
                <a:latin typeface="Georgia" panose="02040502050405020303" pitchFamily="18" charset="0"/>
              </a:rPr>
              <a:t>personería gremial </a:t>
            </a:r>
            <a:r>
              <a:rPr lang="es-AR" sz="1800" dirty="0" smtClean="0">
                <a:latin typeface="Georgia" panose="02040502050405020303" pitchFamily="18" charset="0"/>
              </a:rPr>
              <a:t>(Art. 28. 4to. Párrafo. Ley 23.551), por ende quien tenía el derecho “exclusivo” de representar los intereses colectivos era </a:t>
            </a:r>
            <a:r>
              <a:rPr lang="es-AR" sz="1800" b="1" dirty="0" smtClean="0">
                <a:solidFill>
                  <a:srgbClr val="FF0000"/>
                </a:solidFill>
                <a:latin typeface="Georgia" panose="02040502050405020303" pitchFamily="18" charset="0"/>
              </a:rPr>
              <a:t>la </a:t>
            </a:r>
            <a:r>
              <a:rPr lang="es-AR" sz="1800" b="1" u="sng" dirty="0" smtClean="0">
                <a:solidFill>
                  <a:srgbClr val="FF0000"/>
                </a:solidFill>
                <a:latin typeface="Georgia" panose="02040502050405020303" pitchFamily="18" charset="0"/>
              </a:rPr>
              <a:t>Unión de Trabajadores Municipales de Salta</a:t>
            </a:r>
            <a:r>
              <a:rPr lang="es-AR" sz="1800" dirty="0" smtClean="0">
                <a:latin typeface="Georgia" panose="02040502050405020303" pitchFamily="18" charset="0"/>
              </a:rPr>
              <a:t>.</a:t>
            </a:r>
            <a:endParaRPr lang="es-AR" sz="1800" dirty="0">
              <a:latin typeface="Georgia" panose="02040502050405020303" pitchFamily="18" charset="0"/>
            </a:endParaRPr>
          </a:p>
        </p:txBody>
      </p:sp>
      <p:sp>
        <p:nvSpPr>
          <p:cNvPr id="3" name="2 Marcador de contenido"/>
          <p:cNvSpPr>
            <a:spLocks noGrp="1"/>
          </p:cNvSpPr>
          <p:nvPr>
            <p:ph idx="1"/>
          </p:nvPr>
        </p:nvSpPr>
        <p:spPr>
          <a:xfrm>
            <a:off x="1187624" y="2119257"/>
            <a:ext cx="6471821" cy="3603812"/>
          </a:xfrm>
        </p:spPr>
        <p:txBody>
          <a:bodyPr>
            <a:normAutofit/>
          </a:bodyPr>
          <a:lstStyle/>
          <a:p>
            <a:pPr marL="0" indent="0">
              <a:buNone/>
            </a:pPr>
            <a:r>
              <a:rPr lang="es-AR" sz="1800" dirty="0" smtClean="0">
                <a:latin typeface="Georgia" panose="02040502050405020303" pitchFamily="18" charset="0"/>
              </a:rPr>
              <a:t>Así también la Corte Provincial de Salta, consideró inatendible la pretensión personal de Molina por las siguientes razones:</a:t>
            </a:r>
          </a:p>
          <a:p>
            <a:r>
              <a:rPr lang="es-AR" sz="1800" dirty="0" smtClean="0">
                <a:latin typeface="Georgia" panose="02040502050405020303" pitchFamily="18" charset="0"/>
              </a:rPr>
              <a:t>A.- El decreto fue adoptado dentro del marco de la situación de emergencia municipal, en adhesión a la Normativa de Emergencia Provincial y Nacional;</a:t>
            </a:r>
          </a:p>
          <a:p>
            <a:r>
              <a:rPr lang="es-AR" sz="1800" dirty="0" smtClean="0">
                <a:latin typeface="Georgia" panose="02040502050405020303" pitchFamily="18" charset="0"/>
              </a:rPr>
              <a:t>B.- Sus motivos consistían en la necesidad de afrontar un grave déficit financiero, por lo tanto se debía efectuar un ajuste del gasto público.</a:t>
            </a:r>
          </a:p>
          <a:p>
            <a:r>
              <a:rPr lang="es-AR" sz="1800" dirty="0" smtClean="0">
                <a:latin typeface="Georgia" panose="02040502050405020303" pitchFamily="18" charset="0"/>
              </a:rPr>
              <a:t>C.- Era de Carácter General, alcanzaba a todos los agentes de categoría similar, por lo tanto excluía la posibilidad de que mediaran particularidades arbitrarias.</a:t>
            </a:r>
            <a:endParaRPr lang="es-AR" sz="1800" dirty="0">
              <a:latin typeface="Georgia" panose="02040502050405020303" pitchFamily="18" charset="0"/>
            </a:endParaRPr>
          </a:p>
        </p:txBody>
      </p:sp>
    </p:spTree>
    <p:extLst>
      <p:ext uri="{BB962C8B-B14F-4D97-AF65-F5344CB8AC3E}">
        <p14:creationId xmlns:p14="http://schemas.microsoft.com/office/powerpoint/2010/main" val="8257271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043608" y="908720"/>
            <a:ext cx="6615837" cy="4814349"/>
          </a:xfrm>
        </p:spPr>
        <p:txBody>
          <a:bodyPr>
            <a:normAutofit/>
          </a:bodyPr>
          <a:lstStyle/>
          <a:p>
            <a:pPr marL="0" indent="0" algn="just">
              <a:buNone/>
            </a:pPr>
            <a:r>
              <a:rPr lang="es-AR" dirty="0"/>
              <a:t>Es </a:t>
            </a:r>
            <a:r>
              <a:rPr lang="es-AR" dirty="0" smtClean="0"/>
              <a:t>cuestión </a:t>
            </a:r>
            <a:r>
              <a:rPr lang="es-AR" dirty="0"/>
              <a:t>de armonizar la protección de los derechos humanos, en esta </a:t>
            </a:r>
            <a:r>
              <a:rPr lang="es-AR" dirty="0" err="1"/>
              <a:t>litis</a:t>
            </a:r>
            <a:r>
              <a:rPr lang="es-AR" dirty="0"/>
              <a:t>, los del empleado </a:t>
            </a:r>
            <a:r>
              <a:rPr lang="es-AR" dirty="0" smtClean="0"/>
              <a:t>público, con </a:t>
            </a:r>
            <a:r>
              <a:rPr lang="es-AR" dirty="0"/>
              <a:t>las potestades públicas, pues si aquellos no son absolutos</a:t>
            </a:r>
            <a:r>
              <a:rPr lang="es-AR" dirty="0" smtClean="0"/>
              <a:t>, tampoco </a:t>
            </a:r>
            <a:r>
              <a:rPr lang="es-AR" dirty="0"/>
              <a:t>lo son éstas (</a:t>
            </a:r>
            <a:r>
              <a:rPr lang="es-AR" dirty="0" err="1"/>
              <a:t>Madorrán</a:t>
            </a:r>
            <a:r>
              <a:rPr lang="es-AR" dirty="0"/>
              <a:t>)</a:t>
            </a:r>
          </a:p>
          <a:p>
            <a:pPr marL="0" indent="0" algn="just">
              <a:buNone/>
            </a:pPr>
            <a:r>
              <a:rPr lang="es-AR" dirty="0"/>
              <a:t>El requisito según el cual las leyes han de ser </a:t>
            </a:r>
            <a:r>
              <a:rPr lang="es-AR" dirty="0" smtClean="0"/>
              <a:t>dictadas </a:t>
            </a:r>
            <a:r>
              <a:rPr lang="es-AR" dirty="0"/>
              <a:t>por </a:t>
            </a:r>
            <a:r>
              <a:rPr lang="es-AR" b="1" dirty="0">
                <a:solidFill>
                  <a:srgbClr val="FF0000"/>
                </a:solidFill>
              </a:rPr>
              <a:t>razones de interés general </a:t>
            </a:r>
            <a:r>
              <a:rPr lang="es-AR" dirty="0" smtClean="0"/>
              <a:t>significa </a:t>
            </a:r>
            <a:r>
              <a:rPr lang="es-AR" dirty="0"/>
              <a:t>que deben haber </a:t>
            </a:r>
            <a:r>
              <a:rPr lang="es-AR" dirty="0" smtClean="0"/>
              <a:t>sido </a:t>
            </a:r>
            <a:r>
              <a:rPr lang="es-AR" dirty="0"/>
              <a:t>adoptadas en función del </a:t>
            </a:r>
            <a:r>
              <a:rPr lang="es-AR" b="1" u="sng" dirty="0"/>
              <a:t>bien común</a:t>
            </a:r>
            <a:r>
              <a:rPr lang="es-AR" dirty="0"/>
              <a:t>" (Convención Americana sobre Derechos Humanos, art. 32.2</a:t>
            </a:r>
            <a:r>
              <a:rPr lang="es-AR" dirty="0" smtClean="0"/>
              <a:t>).</a:t>
            </a:r>
            <a:endParaRPr lang="es-AR" dirty="0"/>
          </a:p>
          <a:p>
            <a:endParaRPr lang="es-AR" dirty="0"/>
          </a:p>
        </p:txBody>
      </p:sp>
    </p:spTree>
    <p:extLst>
      <p:ext uri="{BB962C8B-B14F-4D97-AF65-F5344CB8AC3E}">
        <p14:creationId xmlns:p14="http://schemas.microsoft.com/office/powerpoint/2010/main" val="16223325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15616" y="817582"/>
            <a:ext cx="6944652" cy="1171258"/>
          </a:xfrm>
        </p:spPr>
        <p:txBody>
          <a:bodyPr>
            <a:noAutofit/>
          </a:bodyPr>
          <a:lstStyle/>
          <a:p>
            <a:pPr algn="just"/>
            <a:r>
              <a:rPr lang="es-AR" sz="1800" b="1" dirty="0">
                <a:solidFill>
                  <a:srgbClr val="0070C0"/>
                </a:solidFill>
                <a:latin typeface="Georgia" panose="02040502050405020303" pitchFamily="18" charset="0"/>
              </a:rPr>
              <a:t>En estas condiciones, se vuelve inoficioso estudiar</a:t>
            </a:r>
            <a:br>
              <a:rPr lang="es-AR" sz="1800" b="1" dirty="0">
                <a:solidFill>
                  <a:srgbClr val="0070C0"/>
                </a:solidFill>
                <a:latin typeface="Georgia" panose="02040502050405020303" pitchFamily="18" charset="0"/>
              </a:rPr>
            </a:br>
            <a:r>
              <a:rPr lang="es-AR" sz="1800" b="1" dirty="0">
                <a:solidFill>
                  <a:srgbClr val="0070C0"/>
                </a:solidFill>
                <a:latin typeface="Georgia" panose="02040502050405020303" pitchFamily="18" charset="0"/>
              </a:rPr>
              <a:t>si la norma de emergencia impugnada satisfizo los restantes </a:t>
            </a:r>
            <a:r>
              <a:rPr lang="es-AR" sz="1800" b="1" dirty="0" smtClean="0">
                <a:solidFill>
                  <a:srgbClr val="0070C0"/>
                </a:solidFill>
                <a:latin typeface="Georgia" panose="02040502050405020303" pitchFamily="18" charset="0"/>
              </a:rPr>
              <a:t>recaudos que </a:t>
            </a:r>
            <a:r>
              <a:rPr lang="es-AR" sz="1800" b="1" dirty="0">
                <a:solidFill>
                  <a:srgbClr val="0070C0"/>
                </a:solidFill>
                <a:latin typeface="Georgia" panose="02040502050405020303" pitchFamily="18" charset="0"/>
              </a:rPr>
              <a:t>condicionan su </a:t>
            </a:r>
            <a:r>
              <a:rPr lang="es-AR" sz="1800" b="1" dirty="0" smtClean="0">
                <a:solidFill>
                  <a:srgbClr val="0070C0"/>
                </a:solidFill>
                <a:latin typeface="Georgia" panose="02040502050405020303" pitchFamily="18" charset="0"/>
              </a:rPr>
              <a:t>validez</a:t>
            </a:r>
            <a:endParaRPr lang="es-AR" sz="1800" b="1" dirty="0">
              <a:solidFill>
                <a:srgbClr val="0070C0"/>
              </a:solidFill>
              <a:latin typeface="Georgia" panose="02040502050405020303" pitchFamily="18" charset="0"/>
            </a:endParaRPr>
          </a:p>
        </p:txBody>
      </p:sp>
      <p:sp>
        <p:nvSpPr>
          <p:cNvPr id="3" name="2 Marcador de contenido"/>
          <p:cNvSpPr>
            <a:spLocks noGrp="1"/>
          </p:cNvSpPr>
          <p:nvPr>
            <p:ph idx="1"/>
          </p:nvPr>
        </p:nvSpPr>
        <p:spPr>
          <a:xfrm>
            <a:off x="1187624" y="1916833"/>
            <a:ext cx="6471821" cy="3806236"/>
          </a:xfrm>
        </p:spPr>
        <p:txBody>
          <a:bodyPr>
            <a:normAutofit/>
          </a:bodyPr>
          <a:lstStyle/>
          <a:p>
            <a:pPr marL="0" indent="0">
              <a:buNone/>
            </a:pPr>
            <a:r>
              <a:rPr lang="es-AR" sz="1800" b="1" u="sng" dirty="0" smtClean="0">
                <a:solidFill>
                  <a:srgbClr val="0070C0"/>
                </a:solidFill>
                <a:latin typeface="Georgia" panose="02040502050405020303" pitchFamily="18" charset="0"/>
              </a:rPr>
              <a:t>Considerando 12</a:t>
            </a:r>
            <a:r>
              <a:rPr lang="es-AR" sz="1800" b="1" dirty="0" smtClean="0">
                <a:solidFill>
                  <a:srgbClr val="0070C0"/>
                </a:solidFill>
                <a:latin typeface="Georgia" panose="02040502050405020303" pitchFamily="18" charset="0"/>
              </a:rPr>
              <a:t>:</a:t>
            </a:r>
            <a:r>
              <a:rPr lang="es-AR" sz="1800" b="1" dirty="0" smtClean="0">
                <a:latin typeface="Georgia" panose="02040502050405020303" pitchFamily="18" charset="0"/>
              </a:rPr>
              <a:t> </a:t>
            </a:r>
          </a:p>
          <a:p>
            <a:pPr marL="0" indent="0">
              <a:buNone/>
            </a:pPr>
            <a:r>
              <a:rPr lang="es-AR" sz="1800" dirty="0"/>
              <a:t>LA CORTE REVOCO LA SENTENCIA </a:t>
            </a:r>
            <a:r>
              <a:rPr lang="es-AR" sz="1800" dirty="0" smtClean="0"/>
              <a:t>APELADA.</a:t>
            </a:r>
            <a:endParaRPr lang="es-AR" sz="1800" b="1" dirty="0" smtClean="0">
              <a:latin typeface="Georgia" panose="02040502050405020303" pitchFamily="18" charset="0"/>
            </a:endParaRPr>
          </a:p>
          <a:p>
            <a:pPr marL="0" indent="0">
              <a:buNone/>
            </a:pPr>
            <a:r>
              <a:rPr lang="es-AR" sz="1800" b="1" dirty="0" smtClean="0">
                <a:latin typeface="Georgia" panose="02040502050405020303" pitchFamily="18" charset="0"/>
              </a:rPr>
              <a:t>RESOLVIO: </a:t>
            </a:r>
          </a:p>
          <a:p>
            <a:pPr marL="0" indent="0" algn="just">
              <a:buNone/>
            </a:pPr>
            <a:r>
              <a:rPr lang="es-AR" sz="1800" b="1" dirty="0" smtClean="0">
                <a:latin typeface="Georgia" panose="02040502050405020303" pitchFamily="18" charset="0"/>
              </a:rPr>
              <a:t>“DECLARAR LA INCONSTUCIONALIDAD DEL ART. 31 INC. A. de la Ley 23.551”.</a:t>
            </a:r>
            <a:r>
              <a:rPr lang="es-AR" sz="1800" dirty="0" smtClean="0">
                <a:latin typeface="Georgia" panose="02040502050405020303" pitchFamily="18" charset="0"/>
              </a:rPr>
              <a:t> </a:t>
            </a:r>
            <a:r>
              <a:rPr lang="es-AR" sz="1400" dirty="0" smtClean="0">
                <a:latin typeface="Georgia" panose="02040502050405020303" pitchFamily="18" charset="0"/>
              </a:rPr>
              <a:t>(El cual señala: Son derechos exclusivos de la asociación sindical con personería gremial. A.- Defender y representar ante el Estado y los empleadores los intereses individuales y colectivos de los trabajadores).</a:t>
            </a:r>
            <a:endParaRPr lang="es-AR" sz="1800" dirty="0" smtClean="0">
              <a:latin typeface="Georgia" panose="02040502050405020303" pitchFamily="18" charset="0"/>
            </a:endParaRPr>
          </a:p>
          <a:p>
            <a:pPr marL="0" indent="0">
              <a:buNone/>
            </a:pPr>
            <a:r>
              <a:rPr lang="es-AR" sz="1800" dirty="0" smtClean="0">
                <a:latin typeface="Georgia" panose="02040502050405020303" pitchFamily="18" charset="0"/>
              </a:rPr>
              <a:t>En cuanto </a:t>
            </a:r>
            <a:r>
              <a:rPr lang="es-AR" sz="1800" dirty="0">
                <a:latin typeface="Georgia" panose="02040502050405020303" pitchFamily="18" charset="0"/>
              </a:rPr>
              <a:t>impidió que A. T.E. representara los intereses </a:t>
            </a:r>
            <a:r>
              <a:rPr lang="es-AR" sz="1800" dirty="0" smtClean="0">
                <a:latin typeface="Georgia" panose="02040502050405020303" pitchFamily="18" charset="0"/>
              </a:rPr>
              <a:t>colectivos invocados </a:t>
            </a:r>
            <a:r>
              <a:rPr lang="es-AR" sz="1800" dirty="0">
                <a:latin typeface="Georgia" panose="02040502050405020303" pitchFamily="18" charset="0"/>
              </a:rPr>
              <a:t>por considerárselo un derecho exclusivo de la </a:t>
            </a:r>
            <a:r>
              <a:rPr lang="es-AR" sz="1800" dirty="0" smtClean="0">
                <a:latin typeface="Georgia" panose="02040502050405020303" pitchFamily="18" charset="0"/>
              </a:rPr>
              <a:t>asociación sindical </a:t>
            </a:r>
            <a:r>
              <a:rPr lang="es-AR" sz="1800" dirty="0">
                <a:latin typeface="Georgia" panose="02040502050405020303" pitchFamily="18" charset="0"/>
              </a:rPr>
              <a:t>con </a:t>
            </a:r>
            <a:r>
              <a:rPr lang="es-AR" sz="1800" dirty="0" smtClean="0">
                <a:latin typeface="Georgia" panose="02040502050405020303" pitchFamily="18" charset="0"/>
              </a:rPr>
              <a:t>personería </a:t>
            </a:r>
            <a:r>
              <a:rPr lang="es-AR" sz="1800" dirty="0">
                <a:latin typeface="Georgia" panose="02040502050405020303" pitchFamily="18" charset="0"/>
              </a:rPr>
              <a:t>gremial. </a:t>
            </a:r>
            <a:endParaRPr lang="es-AR" sz="1800" dirty="0" smtClean="0">
              <a:latin typeface="Georgia" panose="02040502050405020303" pitchFamily="18" charset="0"/>
            </a:endParaRPr>
          </a:p>
          <a:p>
            <a:pPr marL="0" indent="0">
              <a:buNone/>
            </a:pPr>
            <a:r>
              <a:rPr lang="es-AR" sz="1800" b="1" dirty="0">
                <a:latin typeface="Georgia" panose="02040502050405020303" pitchFamily="18" charset="0"/>
              </a:rPr>
              <a:t>También declaró la Inconstitucionalidad del Decreto 5/2003, respecto de las quitas salariales que impuso.</a:t>
            </a:r>
          </a:p>
          <a:p>
            <a:pPr marL="0" indent="0" algn="just">
              <a:buNone/>
            </a:pPr>
            <a:endParaRPr lang="es-AR" dirty="0"/>
          </a:p>
        </p:txBody>
      </p:sp>
    </p:spTree>
    <p:extLst>
      <p:ext uri="{BB962C8B-B14F-4D97-AF65-F5344CB8AC3E}">
        <p14:creationId xmlns:p14="http://schemas.microsoft.com/office/powerpoint/2010/main" val="3125886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764705"/>
            <a:ext cx="4413081" cy="504056"/>
          </a:xfrm>
        </p:spPr>
        <p:txBody>
          <a:bodyPr>
            <a:normAutofit fontScale="90000"/>
          </a:bodyPr>
          <a:lstStyle/>
          <a:p>
            <a:pPr algn="just"/>
            <a:r>
              <a:rPr lang="es-AR" sz="1800" b="1" dirty="0" smtClean="0">
                <a:solidFill>
                  <a:srgbClr val="00B0F0"/>
                </a:solidFill>
                <a:latin typeface="Georgia" panose="02040502050405020303" pitchFamily="18" charset="0"/>
              </a:rPr>
              <a:t>La Corte Provincial sostuvo además</a:t>
            </a:r>
            <a:r>
              <a:rPr lang="es-AR" sz="1800" dirty="0" smtClean="0">
                <a:latin typeface="Georgia" panose="02040502050405020303" pitchFamily="18" charset="0"/>
              </a:rPr>
              <a:t>:      </a:t>
            </a:r>
            <a:br>
              <a:rPr lang="es-AR" sz="1800" dirty="0" smtClean="0">
                <a:latin typeface="Georgia" panose="02040502050405020303" pitchFamily="18" charset="0"/>
              </a:rPr>
            </a:br>
            <a:endParaRPr lang="es-AR" sz="1800" dirty="0">
              <a:latin typeface="Georgia" panose="02040502050405020303" pitchFamily="18" charset="0"/>
            </a:endParaRPr>
          </a:p>
        </p:txBody>
      </p:sp>
      <p:sp>
        <p:nvSpPr>
          <p:cNvPr id="3" name="2 Marcador de contenido"/>
          <p:cNvSpPr>
            <a:spLocks noGrp="1"/>
          </p:cNvSpPr>
          <p:nvPr>
            <p:ph idx="1"/>
          </p:nvPr>
        </p:nvSpPr>
        <p:spPr>
          <a:xfrm>
            <a:off x="1043608" y="1268760"/>
            <a:ext cx="6840760" cy="4454309"/>
          </a:xfrm>
        </p:spPr>
        <p:txBody>
          <a:bodyPr>
            <a:normAutofit/>
          </a:bodyPr>
          <a:lstStyle/>
          <a:p>
            <a:r>
              <a:rPr lang="es-AR" sz="1800" dirty="0" smtClean="0">
                <a:latin typeface="Georgia" panose="02040502050405020303" pitchFamily="18" charset="0"/>
              </a:rPr>
              <a:t>D.- Que la situación de Emergencia alegada y diversos arbitrios tomados para superarla, excluían la </a:t>
            </a:r>
            <a:r>
              <a:rPr lang="es-AR" sz="1800" b="1" dirty="0" smtClean="0">
                <a:solidFill>
                  <a:srgbClr val="FF0000"/>
                </a:solidFill>
                <a:latin typeface="Georgia" panose="02040502050405020303" pitchFamily="18" charset="0"/>
              </a:rPr>
              <a:t>“</a:t>
            </a:r>
            <a:r>
              <a:rPr lang="es-AR" sz="1800" b="1" dirty="0" err="1" smtClean="0">
                <a:solidFill>
                  <a:srgbClr val="FF0000"/>
                </a:solidFill>
                <a:latin typeface="Georgia" panose="02040502050405020303" pitchFamily="18" charset="0"/>
              </a:rPr>
              <a:t>irrazonabilidad</a:t>
            </a:r>
            <a:r>
              <a:rPr lang="es-AR" sz="1800" b="1" dirty="0" smtClean="0">
                <a:solidFill>
                  <a:srgbClr val="FF0000"/>
                </a:solidFill>
                <a:latin typeface="Georgia" panose="02040502050405020303" pitchFamily="18" charset="0"/>
              </a:rPr>
              <a:t> reprochada”</a:t>
            </a:r>
            <a:r>
              <a:rPr lang="es-AR" sz="1800" dirty="0" smtClean="0">
                <a:latin typeface="Georgia" panose="02040502050405020303" pitchFamily="18" charset="0"/>
              </a:rPr>
              <a:t>.</a:t>
            </a:r>
          </a:p>
          <a:p>
            <a:r>
              <a:rPr lang="es-AR" sz="1800" dirty="0" smtClean="0">
                <a:latin typeface="Georgia" panose="02040502050405020303" pitchFamily="18" charset="0"/>
              </a:rPr>
              <a:t>E.- La rebaja salarial (20%) no implicaba una quita confiscatoria, ya que no se había demostrado que su aplicación produjera la ruptura del equilibrio necesario entre los servicios prestados y el salario, esta permitía descartar la vulneración del derecho de propiedad.</a:t>
            </a:r>
          </a:p>
          <a:p>
            <a:r>
              <a:rPr lang="es-AR" sz="1800" dirty="0" smtClean="0">
                <a:latin typeface="Georgia" panose="02040502050405020303" pitchFamily="18" charset="0"/>
              </a:rPr>
              <a:t>F.- La omisión de establecer el plazo de subsistencia de la rebaja NO afectaba su validez. Difícil prever la duración de la crisis, el Decreto tenía el carácter de Excepcional y Transitoria.</a:t>
            </a:r>
          </a:p>
          <a:p>
            <a:r>
              <a:rPr lang="es-AR" sz="1800" dirty="0" smtClean="0">
                <a:latin typeface="Georgia" panose="02040502050405020303" pitchFamily="18" charset="0"/>
              </a:rPr>
              <a:t>Por último señaló la Corte Provincial que: Según la doctrina administrativista, el sueldo que fija la administración puede ser modificado razonablemente.</a:t>
            </a:r>
          </a:p>
          <a:p>
            <a:endParaRPr lang="es-AR" sz="1800" dirty="0">
              <a:latin typeface="Georgia" panose="02040502050405020303" pitchFamily="18" charset="0"/>
            </a:endParaRPr>
          </a:p>
        </p:txBody>
      </p:sp>
    </p:spTree>
    <p:extLst>
      <p:ext uri="{BB962C8B-B14F-4D97-AF65-F5344CB8AC3E}">
        <p14:creationId xmlns:p14="http://schemas.microsoft.com/office/powerpoint/2010/main" val="8771668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3"/>
            <a:ext cx="6965245" cy="883226"/>
          </a:xfrm>
        </p:spPr>
        <p:txBody>
          <a:bodyPr>
            <a:normAutofit/>
          </a:bodyPr>
          <a:lstStyle/>
          <a:p>
            <a:r>
              <a:rPr lang="es-AR" sz="1800" b="1" dirty="0" smtClean="0">
                <a:solidFill>
                  <a:srgbClr val="00B0F0"/>
                </a:solidFill>
                <a:latin typeface="Georgia" panose="02040502050405020303" pitchFamily="18" charset="0"/>
              </a:rPr>
              <a:t>Las rebajas efectuadas fueron desde el 34% al 18,30%.</a:t>
            </a:r>
            <a:endParaRPr lang="es-AR" sz="1800" b="1" dirty="0">
              <a:solidFill>
                <a:srgbClr val="00B0F0"/>
              </a:solidFill>
              <a:latin typeface="Georgia" panose="02040502050405020303" pitchFamily="18" charset="0"/>
            </a:endParaRPr>
          </a:p>
        </p:txBody>
      </p:sp>
      <p:sp>
        <p:nvSpPr>
          <p:cNvPr id="3" name="2 Marcador de contenido"/>
          <p:cNvSpPr>
            <a:spLocks noGrp="1"/>
          </p:cNvSpPr>
          <p:nvPr>
            <p:ph idx="1"/>
          </p:nvPr>
        </p:nvSpPr>
        <p:spPr>
          <a:xfrm>
            <a:off x="1187624" y="1628800"/>
            <a:ext cx="6840760" cy="4094269"/>
          </a:xfrm>
        </p:spPr>
        <p:txBody>
          <a:bodyPr/>
          <a:lstStyle/>
          <a:p>
            <a:r>
              <a:rPr lang="es-AR" dirty="0" smtClean="0"/>
              <a:t>Contra tal pronunciamiento los actores dedujeron Recurso Extraordinario.</a:t>
            </a:r>
          </a:p>
          <a:p>
            <a:r>
              <a:rPr lang="es-AR" dirty="0" smtClean="0"/>
              <a:t>Por un lado “A.T.E.” cuestiona el desconocimiento de su legitimación y el rechazo del planteo de inconstitucionalidad de la rebaja salarial.</a:t>
            </a:r>
          </a:p>
          <a:p>
            <a:r>
              <a:rPr lang="es-AR" dirty="0" smtClean="0"/>
              <a:t>Dicho recurso fue denegado, y ante ello ATE se fue en Queja a la Corte Nacional.</a:t>
            </a:r>
          </a:p>
          <a:p>
            <a:endParaRPr lang="es-AR" dirty="0" smtClean="0"/>
          </a:p>
          <a:p>
            <a:endParaRPr lang="es-AR" dirty="0"/>
          </a:p>
        </p:txBody>
      </p:sp>
    </p:spTree>
    <p:extLst>
      <p:ext uri="{BB962C8B-B14F-4D97-AF65-F5344CB8AC3E}">
        <p14:creationId xmlns:p14="http://schemas.microsoft.com/office/powerpoint/2010/main" val="617763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3"/>
            <a:ext cx="6965245" cy="883226"/>
          </a:xfrm>
        </p:spPr>
        <p:txBody>
          <a:bodyPr>
            <a:normAutofit/>
          </a:bodyPr>
          <a:lstStyle/>
          <a:p>
            <a:pPr algn="l"/>
            <a:r>
              <a:rPr lang="es-AR" sz="2000" b="1" u="sng" dirty="0" smtClean="0">
                <a:solidFill>
                  <a:srgbClr val="00B0F0"/>
                </a:solidFill>
                <a:latin typeface="Georgia" panose="02040502050405020303" pitchFamily="18" charset="0"/>
              </a:rPr>
              <a:t>Considerando 2do</a:t>
            </a:r>
            <a:r>
              <a:rPr lang="es-AR" sz="2000" b="1" dirty="0" smtClean="0">
                <a:solidFill>
                  <a:srgbClr val="00B0F0"/>
                </a:solidFill>
                <a:latin typeface="Georgia" panose="02040502050405020303" pitchFamily="18" charset="0"/>
              </a:rPr>
              <a:t>.</a:t>
            </a:r>
            <a:endParaRPr lang="es-AR" sz="2000" b="1" dirty="0">
              <a:solidFill>
                <a:srgbClr val="00B0F0"/>
              </a:solidFill>
              <a:latin typeface="Georgia" panose="02040502050405020303" pitchFamily="18" charset="0"/>
            </a:endParaRPr>
          </a:p>
        </p:txBody>
      </p:sp>
      <p:sp>
        <p:nvSpPr>
          <p:cNvPr id="3" name="2 Marcador de contenido"/>
          <p:cNvSpPr>
            <a:spLocks noGrp="1"/>
          </p:cNvSpPr>
          <p:nvPr>
            <p:ph idx="1"/>
          </p:nvPr>
        </p:nvSpPr>
        <p:spPr>
          <a:xfrm>
            <a:off x="1187624" y="1556792"/>
            <a:ext cx="6471821" cy="4166277"/>
          </a:xfrm>
        </p:spPr>
        <p:txBody>
          <a:bodyPr>
            <a:normAutofit lnSpcReduction="10000"/>
          </a:bodyPr>
          <a:lstStyle/>
          <a:p>
            <a:r>
              <a:rPr lang="es-AR" sz="1800" dirty="0" smtClean="0">
                <a:latin typeface="Georgia" panose="02040502050405020303" pitchFamily="18" charset="0"/>
              </a:rPr>
              <a:t>Los  agravios expresados por ATE, en torno a su aptitud para representar intereses colectivos, resulta inadmisible. Se remiten al Art. 31 de la Ley 23.551 , que establece que el la representación sindical, forma parte de los “derechos exclusivos de la asociación sindical con </a:t>
            </a:r>
            <a:r>
              <a:rPr lang="es-AR" sz="1800" b="1" u="sng" dirty="0" smtClean="0">
                <a:latin typeface="Georgia" panose="02040502050405020303" pitchFamily="18" charset="0"/>
              </a:rPr>
              <a:t>personería gremial</a:t>
            </a:r>
            <a:r>
              <a:rPr lang="es-AR" sz="1800" dirty="0" smtClean="0">
                <a:latin typeface="Georgia" panose="02040502050405020303" pitchFamily="18" charset="0"/>
              </a:rPr>
              <a:t>”.</a:t>
            </a:r>
          </a:p>
          <a:p>
            <a:endParaRPr lang="es-AR" sz="1800" dirty="0" smtClean="0">
              <a:latin typeface="Georgia" panose="02040502050405020303" pitchFamily="18" charset="0"/>
            </a:endParaRPr>
          </a:p>
          <a:p>
            <a:pPr marL="0" indent="0">
              <a:buNone/>
            </a:pPr>
            <a:r>
              <a:rPr lang="es-AR" sz="1800" b="1" u="sng" dirty="0" smtClean="0">
                <a:solidFill>
                  <a:srgbClr val="00B0F0"/>
                </a:solidFill>
                <a:latin typeface="Georgia" panose="02040502050405020303" pitchFamily="18" charset="0"/>
              </a:rPr>
              <a:t>Considerando 3ro.</a:t>
            </a:r>
            <a:r>
              <a:rPr lang="es-AR" sz="1800" dirty="0" smtClean="0">
                <a:solidFill>
                  <a:srgbClr val="00B0F0"/>
                </a:solidFill>
                <a:latin typeface="Georgia" panose="02040502050405020303" pitchFamily="18" charset="0"/>
              </a:rPr>
              <a:t> </a:t>
            </a:r>
            <a:r>
              <a:rPr lang="es-AR" sz="1600" dirty="0" smtClean="0">
                <a:latin typeface="Georgia" panose="02040502050405020303" pitchFamily="18" charset="0"/>
              </a:rPr>
              <a:t>	</a:t>
            </a:r>
          </a:p>
          <a:p>
            <a:r>
              <a:rPr lang="es-AR" sz="1600" dirty="0" smtClean="0">
                <a:latin typeface="Georgia" panose="02040502050405020303" pitchFamily="18" charset="0"/>
              </a:rPr>
              <a:t>Para tratar el juzgamiento del tema, es dable recordar los precedentes “Asociación Trabajadores del Estado c/ Ministerio de Trabajo” (ATE), (Fallo 331:2499. 2.008.) y “</a:t>
            </a:r>
            <a:r>
              <a:rPr lang="es-AR" sz="1600" dirty="0" err="1" smtClean="0">
                <a:latin typeface="Georgia" panose="02040502050405020303" pitchFamily="18" charset="0"/>
              </a:rPr>
              <a:t>Rossi</a:t>
            </a:r>
            <a:r>
              <a:rPr lang="es-AR" sz="1600" dirty="0" smtClean="0">
                <a:latin typeface="Georgia" panose="02040502050405020303" pitchFamily="18" charset="0"/>
              </a:rPr>
              <a:t> Adriana María c/ Estado Nacional – Armada Argentina (ROSSI) (Fallo: 332:2715. 2009). Por el cual “la libertad sindical es un principio arquitectónico que sostiene la Constitución Nacional (Art. 14 bis) y un conjunto de normas que provienen del Derecho Internacional, con jerarquía constitucional (75:22).</a:t>
            </a:r>
            <a:endParaRPr lang="es-AR" sz="1600" dirty="0">
              <a:latin typeface="Georgia" panose="02040502050405020303" pitchFamily="18" charset="0"/>
            </a:endParaRPr>
          </a:p>
        </p:txBody>
      </p:sp>
    </p:spTree>
    <p:extLst>
      <p:ext uri="{BB962C8B-B14F-4D97-AF65-F5344CB8AC3E}">
        <p14:creationId xmlns:p14="http://schemas.microsoft.com/office/powerpoint/2010/main" val="21366180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just"/>
            <a:r>
              <a:rPr lang="es-AR" sz="1800" b="1" dirty="0" smtClean="0">
                <a:solidFill>
                  <a:srgbClr val="00B0F0"/>
                </a:solidFill>
                <a:latin typeface="Georgia" panose="02040502050405020303" pitchFamily="18" charset="0"/>
              </a:rPr>
              <a:t>En ATE (I), la corte  declaro la inconstitucionalidad del ciertas disposiciones de  la ley 23.551.</a:t>
            </a:r>
            <a:endParaRPr lang="es-AR" sz="1800" b="1" dirty="0">
              <a:solidFill>
                <a:srgbClr val="00B0F0"/>
              </a:solidFill>
              <a:latin typeface="Georgia" panose="02040502050405020303" pitchFamily="18" charset="0"/>
            </a:endParaRPr>
          </a:p>
        </p:txBody>
      </p:sp>
      <p:sp>
        <p:nvSpPr>
          <p:cNvPr id="3" name="2 Marcador de contenido"/>
          <p:cNvSpPr>
            <a:spLocks noGrp="1"/>
          </p:cNvSpPr>
          <p:nvPr>
            <p:ph idx="1"/>
          </p:nvPr>
        </p:nvSpPr>
        <p:spPr/>
        <p:txBody>
          <a:bodyPr>
            <a:normAutofit fontScale="92500"/>
          </a:bodyPr>
          <a:lstStyle/>
          <a:p>
            <a:pPr algn="just"/>
            <a:r>
              <a:rPr lang="es-AR" dirty="0" smtClean="0"/>
              <a:t>Pues se concedía </a:t>
            </a:r>
            <a:r>
              <a:rPr lang="es-AR" dirty="0"/>
              <a:t>a los sindicatos </a:t>
            </a:r>
            <a:r>
              <a:rPr lang="es-AR" dirty="0" smtClean="0"/>
              <a:t>con personería gremial </a:t>
            </a:r>
            <a:r>
              <a:rPr lang="es-AR" dirty="0"/>
              <a:t>privilegios que </a:t>
            </a:r>
            <a:r>
              <a:rPr lang="es-AR" dirty="0" smtClean="0"/>
              <a:t>excedían una </a:t>
            </a:r>
            <a:r>
              <a:rPr lang="es-AR" dirty="0"/>
              <a:t>prioridad en materia </a:t>
            </a:r>
            <a:r>
              <a:rPr lang="es-AR" dirty="0" smtClean="0"/>
              <a:t>de representación </a:t>
            </a:r>
            <a:r>
              <a:rPr lang="es-AR" dirty="0"/>
              <a:t>en las negociaciones </a:t>
            </a:r>
            <a:r>
              <a:rPr lang="es-AR" dirty="0" smtClean="0"/>
              <a:t>colectivas…lo </a:t>
            </a:r>
            <a:r>
              <a:rPr lang="es-AR" dirty="0"/>
              <a:t>cual iba en detrimento de 'la actividad </a:t>
            </a:r>
            <a:r>
              <a:rPr lang="es-AR" dirty="0" smtClean="0"/>
              <a:t>de los </a:t>
            </a:r>
            <a:r>
              <a:rPr lang="es-AR" dirty="0"/>
              <a:t>sindicatos simplemente inscriptos que </a:t>
            </a:r>
            <a:r>
              <a:rPr lang="es-AR" dirty="0" smtClean="0"/>
              <a:t>compartían </a:t>
            </a:r>
            <a:r>
              <a:rPr lang="es-AR" dirty="0"/>
              <a:t>con </a:t>
            </a:r>
            <a:r>
              <a:rPr lang="es-AR" dirty="0" smtClean="0"/>
              <a:t>aquéllos, total </a:t>
            </a:r>
            <a:r>
              <a:rPr lang="es-AR" dirty="0"/>
              <a:t>o parcialmente, el mismo ámbito de actuación </a:t>
            </a:r>
            <a:r>
              <a:rPr lang="es-AR" dirty="0" smtClean="0"/>
              <a:t>(considerandos </a:t>
            </a:r>
            <a:r>
              <a:rPr lang="es-AR" dirty="0"/>
              <a:t>8" y 9"; "</a:t>
            </a:r>
            <a:r>
              <a:rPr lang="es-AR" dirty="0" err="1" smtClean="0"/>
              <a:t>Rossi</a:t>
            </a:r>
            <a:r>
              <a:rPr lang="es-AR" dirty="0" smtClean="0"/>
              <a:t>” considerandos </a:t>
            </a:r>
            <a:r>
              <a:rPr lang="es-AR" dirty="0"/>
              <a:t>3" a 7").</a:t>
            </a:r>
          </a:p>
        </p:txBody>
      </p:sp>
    </p:spTree>
    <p:extLst>
      <p:ext uri="{BB962C8B-B14F-4D97-AF65-F5344CB8AC3E}">
        <p14:creationId xmlns:p14="http://schemas.microsoft.com/office/powerpoint/2010/main" val="27572399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3"/>
            <a:ext cx="6965245" cy="523185"/>
          </a:xfrm>
        </p:spPr>
        <p:txBody>
          <a:bodyPr>
            <a:normAutofit/>
          </a:bodyPr>
          <a:lstStyle/>
          <a:p>
            <a:pPr algn="l"/>
            <a:r>
              <a:rPr lang="es-AR" sz="1800" b="1" dirty="0" smtClean="0">
                <a:solidFill>
                  <a:srgbClr val="00B0F0"/>
                </a:solidFill>
                <a:latin typeface="Georgia" panose="02040502050405020303" pitchFamily="18" charset="0"/>
              </a:rPr>
              <a:t>Considerando 4to.</a:t>
            </a:r>
            <a:endParaRPr lang="es-AR" sz="1800" b="1" dirty="0">
              <a:solidFill>
                <a:srgbClr val="00B0F0"/>
              </a:solidFill>
              <a:latin typeface="Georgia" panose="02040502050405020303" pitchFamily="18" charset="0"/>
            </a:endParaRPr>
          </a:p>
        </p:txBody>
      </p:sp>
      <p:sp>
        <p:nvSpPr>
          <p:cNvPr id="3" name="2 Marcador de contenido"/>
          <p:cNvSpPr>
            <a:spLocks noGrp="1"/>
          </p:cNvSpPr>
          <p:nvPr>
            <p:ph idx="1"/>
          </p:nvPr>
        </p:nvSpPr>
        <p:spPr>
          <a:xfrm>
            <a:off x="1043608" y="1340768"/>
            <a:ext cx="6615837" cy="4382301"/>
          </a:xfrm>
        </p:spPr>
        <p:txBody>
          <a:bodyPr>
            <a:normAutofit fontScale="85000" lnSpcReduction="10000"/>
          </a:bodyPr>
          <a:lstStyle/>
          <a:p>
            <a:r>
              <a:rPr lang="es-AR" dirty="0" smtClean="0"/>
              <a:t>La Corte basa sus fundamentos en el </a:t>
            </a:r>
            <a:r>
              <a:rPr lang="es-AR" dirty="0" smtClean="0">
                <a:solidFill>
                  <a:srgbClr val="FF0000"/>
                </a:solidFill>
              </a:rPr>
              <a:t>Convenio 87 </a:t>
            </a:r>
            <a:r>
              <a:rPr lang="es-AR" dirty="0" smtClean="0"/>
              <a:t>de la OIT. Este cuerpo </a:t>
            </a:r>
            <a:r>
              <a:rPr lang="es-AR" dirty="0"/>
              <a:t>legal es concluyente en cuanto obliga al Estado a "</a:t>
            </a:r>
            <a:r>
              <a:rPr lang="es-AR" dirty="0" smtClean="0"/>
              <a:t>abstenerse de </a:t>
            </a:r>
            <a:r>
              <a:rPr lang="es-AR" dirty="0"/>
              <a:t>toda intervención que tienda a limitar [...] o a </a:t>
            </a:r>
            <a:r>
              <a:rPr lang="es-AR" dirty="0" smtClean="0"/>
              <a:t>entorpecer [</a:t>
            </a:r>
            <a:r>
              <a:rPr lang="es-AR" dirty="0"/>
              <a:t>el] ejercicio legal" del derecho de las </a:t>
            </a:r>
            <a:r>
              <a:rPr lang="es-AR" dirty="0" smtClean="0"/>
              <a:t>organizaciones de </a:t>
            </a:r>
            <a:r>
              <a:rPr lang="es-AR" dirty="0"/>
              <a:t>trabajadores [...] de organizar [...] sus actividades y el </a:t>
            </a:r>
            <a:r>
              <a:rPr lang="es-AR" dirty="0" smtClean="0"/>
              <a:t>de formular </a:t>
            </a:r>
            <a:r>
              <a:rPr lang="es-AR" dirty="0"/>
              <a:t>su programa de acción" (art. 3.1 y 2). </a:t>
            </a:r>
            <a:endParaRPr lang="es-AR" dirty="0" smtClean="0"/>
          </a:p>
          <a:p>
            <a:r>
              <a:rPr lang="es-AR" dirty="0" smtClean="0"/>
              <a:t>La </a:t>
            </a:r>
            <a:r>
              <a:rPr lang="es-AR" dirty="0"/>
              <a:t>"</a:t>
            </a:r>
            <a:r>
              <a:rPr lang="es-AR" dirty="0" smtClean="0"/>
              <a:t>legislación </a:t>
            </a:r>
            <a:r>
              <a:rPr lang="es-AR" b="1" dirty="0" smtClean="0"/>
              <a:t>nacional</a:t>
            </a:r>
            <a:r>
              <a:rPr lang="es-AR" b="1" dirty="0"/>
              <a:t>", </a:t>
            </a:r>
            <a:r>
              <a:rPr lang="es-AR" b="1" dirty="0" smtClean="0"/>
              <a:t>"</a:t>
            </a:r>
            <a:r>
              <a:rPr lang="es-AR" b="1" dirty="0"/>
              <a:t>no menoscabará ni será aplicada de </a:t>
            </a:r>
            <a:r>
              <a:rPr lang="es-AR" b="1" dirty="0" smtClean="0"/>
              <a:t>suerte </a:t>
            </a:r>
            <a:r>
              <a:rPr lang="es-AR" dirty="0" smtClean="0"/>
              <a:t>que </a:t>
            </a:r>
            <a:r>
              <a:rPr lang="es-AR" dirty="0"/>
              <a:t>menoscabe las garantías previstas por el presente </a:t>
            </a:r>
            <a:r>
              <a:rPr lang="es-AR" dirty="0" smtClean="0"/>
              <a:t>Convenio“ (</a:t>
            </a:r>
            <a:r>
              <a:rPr lang="es-AR" dirty="0"/>
              <a:t>art. 8.2</a:t>
            </a:r>
            <a:r>
              <a:rPr lang="es-AR" dirty="0" smtClean="0"/>
              <a:t>) y expresa además que el art. 10 del referido Convenio, </a:t>
            </a:r>
            <a:r>
              <a:rPr lang="es-AR" dirty="0"/>
              <a:t>aclara que el </a:t>
            </a:r>
            <a:r>
              <a:rPr lang="es-AR" dirty="0" smtClean="0"/>
              <a:t>término </a:t>
            </a:r>
            <a:r>
              <a:rPr lang="es-AR" b="1" dirty="0" smtClean="0"/>
              <a:t>"</a:t>
            </a:r>
            <a:r>
              <a:rPr lang="es-AR" b="1" dirty="0"/>
              <a:t>organización" significa "toda organización de trabajadores </a:t>
            </a:r>
            <a:r>
              <a:rPr lang="es-AR" b="1" dirty="0" smtClean="0"/>
              <a:t>que </a:t>
            </a:r>
            <a:r>
              <a:rPr lang="es-AR" dirty="0" smtClean="0"/>
              <a:t>tenga </a:t>
            </a:r>
            <a:r>
              <a:rPr lang="es-AR" dirty="0"/>
              <a:t>por objeto fomentar y defender los intereses de los traba</a:t>
            </a:r>
            <a:r>
              <a:rPr lang="es-AR" b="1" dirty="0"/>
              <a:t>jadores</a:t>
            </a:r>
            <a:r>
              <a:rPr lang="es-AR" dirty="0" smtClean="0"/>
              <a:t> </a:t>
            </a:r>
            <a:endParaRPr lang="es-AR" dirty="0"/>
          </a:p>
        </p:txBody>
      </p:sp>
    </p:spTree>
    <p:extLst>
      <p:ext uri="{BB962C8B-B14F-4D97-AF65-F5344CB8AC3E}">
        <p14:creationId xmlns:p14="http://schemas.microsoft.com/office/powerpoint/2010/main" val="1231992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3"/>
            <a:ext cx="6965245" cy="667201"/>
          </a:xfrm>
        </p:spPr>
        <p:txBody>
          <a:bodyPr>
            <a:normAutofit/>
          </a:bodyPr>
          <a:lstStyle/>
          <a:p>
            <a:pPr algn="l"/>
            <a:r>
              <a:rPr lang="es-AR" sz="1800" b="1" u="sng" dirty="0" smtClean="0">
                <a:solidFill>
                  <a:srgbClr val="00B0F0"/>
                </a:solidFill>
                <a:latin typeface="Georgia" panose="02040502050405020303" pitchFamily="18" charset="0"/>
              </a:rPr>
              <a:t>Considerando 5to.</a:t>
            </a:r>
            <a:endParaRPr lang="es-AR" sz="1800" b="1" u="sng" dirty="0">
              <a:solidFill>
                <a:srgbClr val="00B0F0"/>
              </a:solidFill>
              <a:latin typeface="Georgia" panose="02040502050405020303" pitchFamily="18" charset="0"/>
            </a:endParaRPr>
          </a:p>
        </p:txBody>
      </p:sp>
      <p:sp>
        <p:nvSpPr>
          <p:cNvPr id="3" name="2 Marcador de contenido"/>
          <p:cNvSpPr>
            <a:spLocks noGrp="1"/>
          </p:cNvSpPr>
          <p:nvPr>
            <p:ph idx="1"/>
          </p:nvPr>
        </p:nvSpPr>
        <p:spPr>
          <a:xfrm>
            <a:off x="1043608" y="1412776"/>
            <a:ext cx="6615837" cy="4310293"/>
          </a:xfrm>
        </p:spPr>
        <p:txBody>
          <a:bodyPr/>
          <a:lstStyle/>
          <a:p>
            <a:r>
              <a:rPr lang="es-AR" dirty="0" smtClean="0"/>
              <a:t>Concluye la Corte que: </a:t>
            </a:r>
            <a:r>
              <a:rPr lang="es-AR" sz="1800" dirty="0" smtClean="0">
                <a:latin typeface="Georgia" panose="02040502050405020303" pitchFamily="18" charset="0"/>
              </a:rPr>
              <a:t>“El derecho invocado </a:t>
            </a:r>
            <a:r>
              <a:rPr lang="es-AR" sz="1800" dirty="0">
                <a:latin typeface="Georgia" panose="02040502050405020303" pitchFamily="18" charset="0"/>
              </a:rPr>
              <a:t>por la </a:t>
            </a:r>
            <a:r>
              <a:rPr lang="es-AR" sz="1800" dirty="0" err="1">
                <a:latin typeface="Georgia" panose="02040502050405020303" pitchFamily="18" charset="0"/>
              </a:rPr>
              <a:t>coactora</a:t>
            </a:r>
            <a:r>
              <a:rPr lang="es-AR" sz="1800" dirty="0">
                <a:latin typeface="Georgia" panose="02040502050405020303" pitchFamily="18" charset="0"/>
              </a:rPr>
              <a:t> A.T.E. de representar los </a:t>
            </a:r>
            <a:r>
              <a:rPr lang="es-AR" sz="1800" dirty="0" smtClean="0">
                <a:latin typeface="Georgia" panose="02040502050405020303" pitchFamily="18" charset="0"/>
              </a:rPr>
              <a:t>intereses colectivos </a:t>
            </a:r>
            <a:r>
              <a:rPr lang="es-AR" sz="1800" dirty="0">
                <a:latin typeface="Georgia" panose="02040502050405020303" pitchFamily="18" charset="0"/>
              </a:rPr>
              <a:t>de los trabajadores municipales a los </a:t>
            </a:r>
            <a:r>
              <a:rPr lang="es-AR" sz="1800" dirty="0" smtClean="0">
                <a:latin typeface="Georgia" panose="02040502050405020303" pitchFamily="18" charset="0"/>
              </a:rPr>
              <a:t>efectos de </a:t>
            </a:r>
            <a:r>
              <a:rPr lang="es-AR" sz="1800" dirty="0">
                <a:latin typeface="Georgia" panose="02040502050405020303" pitchFamily="18" charset="0"/>
              </a:rPr>
              <a:t>promover el presente reclamo judicial, está </a:t>
            </a:r>
            <a:r>
              <a:rPr lang="es-AR" sz="1800" dirty="0" smtClean="0">
                <a:latin typeface="Georgia" panose="02040502050405020303" pitchFamily="18" charset="0"/>
              </a:rPr>
              <a:t>inequívocamente reconocido </a:t>
            </a:r>
            <a:r>
              <a:rPr lang="es-AR" sz="1800" dirty="0">
                <a:latin typeface="Georgia" panose="02040502050405020303" pitchFamily="18" charset="0"/>
              </a:rPr>
              <a:t>por </a:t>
            </a:r>
            <a:r>
              <a:rPr lang="es-AR" sz="1800" dirty="0" smtClean="0">
                <a:latin typeface="Georgia" panose="02040502050405020303" pitchFamily="18" charset="0"/>
              </a:rPr>
              <a:t>las </a:t>
            </a:r>
            <a:r>
              <a:rPr lang="es-AR" sz="1800" dirty="0">
                <a:latin typeface="Georgia" panose="02040502050405020303" pitchFamily="18" charset="0"/>
              </a:rPr>
              <a:t>aludidas normas de </a:t>
            </a:r>
            <a:r>
              <a:rPr lang="es-AR" sz="1800" dirty="0" smtClean="0">
                <a:latin typeface="Georgia" panose="02040502050405020303" pitchFamily="18" charset="0"/>
              </a:rPr>
              <a:t> jerarquía constitucional”.</a:t>
            </a:r>
          </a:p>
          <a:p>
            <a:endParaRPr lang="es-AR" sz="1800" dirty="0">
              <a:latin typeface="Georgia" panose="02040502050405020303" pitchFamily="18" charset="0"/>
            </a:endParaRPr>
          </a:p>
          <a:p>
            <a:pPr marL="0" indent="0">
              <a:buNone/>
            </a:pPr>
            <a:r>
              <a:rPr lang="es-AR" sz="1800" b="1" u="sng" dirty="0" smtClean="0">
                <a:solidFill>
                  <a:srgbClr val="00B0F0"/>
                </a:solidFill>
                <a:latin typeface="Georgia" panose="02040502050405020303" pitchFamily="18" charset="0"/>
              </a:rPr>
              <a:t>Considerando 6to</a:t>
            </a:r>
            <a:r>
              <a:rPr lang="es-AR" sz="1800" dirty="0" smtClean="0">
                <a:latin typeface="Georgia" panose="02040502050405020303" pitchFamily="18" charset="0"/>
              </a:rPr>
              <a:t>.</a:t>
            </a:r>
          </a:p>
          <a:p>
            <a:endParaRPr lang="es-AR" sz="1800" dirty="0">
              <a:latin typeface="Georgia" panose="02040502050405020303" pitchFamily="18" charset="0"/>
            </a:endParaRPr>
          </a:p>
          <a:p>
            <a:r>
              <a:rPr lang="es-AR" sz="1800" dirty="0" smtClean="0">
                <a:latin typeface="Georgia" panose="02040502050405020303" pitchFamily="18" charset="0"/>
              </a:rPr>
              <a:t>Ante todo lo señalado supra, la Corte habilita la instancia extraordinaria, entendiendo que el planteo de los actores cuestionan la validez de una norma provincial.</a:t>
            </a:r>
          </a:p>
          <a:p>
            <a:r>
              <a:rPr lang="es-AR" sz="1800" dirty="0" smtClean="0">
                <a:latin typeface="Georgia" panose="02040502050405020303" pitchFamily="18" charset="0"/>
              </a:rPr>
              <a:t>La cuestión es examinar la validez constitucional de la quita salarial, dispuesta por una autoridad municipal.</a:t>
            </a:r>
            <a:endParaRPr lang="es-AR" sz="1800" dirty="0">
              <a:latin typeface="Georgia" panose="02040502050405020303" pitchFamily="18" charset="0"/>
            </a:endParaRPr>
          </a:p>
        </p:txBody>
      </p:sp>
    </p:spTree>
    <p:extLst>
      <p:ext uri="{BB962C8B-B14F-4D97-AF65-F5344CB8AC3E}">
        <p14:creationId xmlns:p14="http://schemas.microsoft.com/office/powerpoint/2010/main" val="3200538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5023" y="817583"/>
            <a:ext cx="6965245" cy="739209"/>
          </a:xfrm>
        </p:spPr>
        <p:txBody>
          <a:bodyPr>
            <a:normAutofit/>
          </a:bodyPr>
          <a:lstStyle/>
          <a:p>
            <a:pPr algn="l"/>
            <a:r>
              <a:rPr lang="es-AR" sz="2000" b="1" u="sng" dirty="0" smtClean="0">
                <a:solidFill>
                  <a:srgbClr val="00B0F0"/>
                </a:solidFill>
                <a:latin typeface="Georgia" panose="02040502050405020303" pitchFamily="18" charset="0"/>
              </a:rPr>
              <a:t>Considerando 7mo.</a:t>
            </a:r>
            <a:endParaRPr lang="es-AR" sz="2000" b="1" u="sng" dirty="0">
              <a:solidFill>
                <a:srgbClr val="00B0F0"/>
              </a:solidFill>
              <a:latin typeface="Georgia" panose="02040502050405020303" pitchFamily="18" charset="0"/>
            </a:endParaRPr>
          </a:p>
        </p:txBody>
      </p:sp>
      <p:sp>
        <p:nvSpPr>
          <p:cNvPr id="3" name="2 Marcador de contenido"/>
          <p:cNvSpPr>
            <a:spLocks noGrp="1"/>
          </p:cNvSpPr>
          <p:nvPr>
            <p:ph idx="1"/>
          </p:nvPr>
        </p:nvSpPr>
        <p:spPr>
          <a:xfrm>
            <a:off x="1187624" y="1484784"/>
            <a:ext cx="6471821" cy="4238285"/>
          </a:xfrm>
        </p:spPr>
        <p:txBody>
          <a:bodyPr>
            <a:normAutofit fontScale="92500" lnSpcReduction="20000"/>
          </a:bodyPr>
          <a:lstStyle/>
          <a:p>
            <a:pPr marL="0" indent="0">
              <a:buNone/>
            </a:pPr>
            <a:r>
              <a:rPr lang="es-AR" dirty="0" smtClean="0"/>
              <a:t>Cita el Tribunal al fallo </a:t>
            </a:r>
            <a:r>
              <a:rPr lang="es-AR" dirty="0" smtClean="0">
                <a:solidFill>
                  <a:srgbClr val="FF0000"/>
                </a:solidFill>
              </a:rPr>
              <a:t>“Pérez Aníbal c/ Disco S.A</a:t>
            </a:r>
            <a:r>
              <a:rPr lang="es-AR" dirty="0" smtClean="0"/>
              <a:t>.”. </a:t>
            </a:r>
            <a:r>
              <a:rPr lang="es-AR" sz="1800" dirty="0" smtClean="0">
                <a:latin typeface="Georgia" panose="02040502050405020303" pitchFamily="18" charset="0"/>
              </a:rPr>
              <a:t>Relativo al Salario, y “lo que significa </a:t>
            </a:r>
            <a:r>
              <a:rPr lang="es-AR" sz="1800" dirty="0">
                <a:latin typeface="Georgia" panose="02040502050405020303" pitchFamily="18" charset="0"/>
              </a:rPr>
              <a:t>poner en juego créditos </a:t>
            </a:r>
            <a:r>
              <a:rPr lang="es-AR" sz="1800" dirty="0" smtClean="0">
                <a:latin typeface="Georgia" panose="02040502050405020303" pitchFamily="18" charset="0"/>
              </a:rPr>
              <a:t>de evidente </a:t>
            </a:r>
            <a:r>
              <a:rPr lang="es-AR" sz="1800" dirty="0">
                <a:latin typeface="Georgia" panose="02040502050405020303" pitchFamily="18" charset="0"/>
              </a:rPr>
              <a:t>naturaleza alimentaria, que interesan a vastos </a:t>
            </a:r>
            <a:r>
              <a:rPr lang="es-AR" sz="1800" dirty="0" smtClean="0">
                <a:latin typeface="Georgia" panose="02040502050405020303" pitchFamily="18" charset="0"/>
              </a:rPr>
              <a:t>sectores de </a:t>
            </a:r>
            <a:r>
              <a:rPr lang="es-AR" sz="1800" dirty="0">
                <a:latin typeface="Georgia" panose="02040502050405020303" pitchFamily="18" charset="0"/>
              </a:rPr>
              <a:t>la población y que se originan en una relación que supone</a:t>
            </a:r>
            <a:r>
              <a:rPr lang="es-AR" sz="1800" dirty="0" smtClean="0">
                <a:latin typeface="Georgia" panose="02040502050405020303" pitchFamily="18" charset="0"/>
              </a:rPr>
              <a:t>, regularmente</a:t>
            </a:r>
            <a:r>
              <a:rPr lang="es-AR" sz="1800" dirty="0">
                <a:latin typeface="Georgia" panose="02040502050405020303" pitchFamily="18" charset="0"/>
              </a:rPr>
              <a:t>, una desigualdad entre las partes, en disfavor </a:t>
            </a:r>
            <a:r>
              <a:rPr lang="es-AR" sz="1800" dirty="0" smtClean="0">
                <a:latin typeface="Georgia" panose="02040502050405020303" pitchFamily="18" charset="0"/>
              </a:rPr>
              <a:t>del empleado”.</a:t>
            </a:r>
          </a:p>
          <a:p>
            <a:pPr marL="0" indent="0">
              <a:buNone/>
            </a:pPr>
            <a:r>
              <a:rPr lang="es-AR" sz="1800" dirty="0" smtClean="0">
                <a:latin typeface="Georgia" panose="02040502050405020303" pitchFamily="18" charset="0"/>
              </a:rPr>
              <a:t>“</a:t>
            </a:r>
            <a:r>
              <a:rPr lang="es-AR" sz="1800" u="sng" dirty="0" smtClean="0">
                <a:latin typeface="Georgia" panose="02040502050405020303" pitchFamily="18" charset="0"/>
              </a:rPr>
              <a:t>El </a:t>
            </a:r>
            <a:r>
              <a:rPr lang="es-AR" sz="1800" u="sng" dirty="0">
                <a:latin typeface="Georgia" panose="02040502050405020303" pitchFamily="18" charset="0"/>
              </a:rPr>
              <a:t>salario es el medio por el cual el trabajador "se </a:t>
            </a:r>
            <a:r>
              <a:rPr lang="es-AR" sz="1800" u="sng" dirty="0" smtClean="0">
                <a:latin typeface="Georgia" panose="02040502050405020303" pitchFamily="18" charset="0"/>
              </a:rPr>
              <a:t>gana la vida</a:t>
            </a:r>
            <a:r>
              <a:rPr lang="es-AR" sz="1800" dirty="0" smtClean="0">
                <a:latin typeface="Georgia" panose="02040502050405020303" pitchFamily="18" charset="0"/>
              </a:rPr>
              <a:t>“. </a:t>
            </a:r>
          </a:p>
          <a:p>
            <a:pPr marL="0" indent="0" algn="just">
              <a:buNone/>
            </a:pPr>
            <a:r>
              <a:rPr lang="es-AR" sz="2100" dirty="0" smtClean="0">
                <a:latin typeface="Georgia" panose="02040502050405020303" pitchFamily="18" charset="0"/>
              </a:rPr>
              <a:t>No </a:t>
            </a:r>
            <a:r>
              <a:rPr lang="es-AR" sz="2100" dirty="0">
                <a:latin typeface="Georgia" panose="02040502050405020303" pitchFamily="18" charset="0"/>
              </a:rPr>
              <a:t>por su sencillez, deja de ser más que elocuente </a:t>
            </a:r>
            <a:r>
              <a:rPr lang="es-AR" sz="2100" dirty="0" smtClean="0">
                <a:latin typeface="Georgia" panose="02040502050405020303" pitchFamily="18" charset="0"/>
              </a:rPr>
              <a:t>para mostrar </a:t>
            </a:r>
            <a:r>
              <a:rPr lang="es-AR" sz="2100" dirty="0">
                <a:latin typeface="Georgia" panose="02040502050405020303" pitchFamily="18" charset="0"/>
              </a:rPr>
              <a:t>la directa e indisociable atadura que une a la </a:t>
            </a:r>
            <a:r>
              <a:rPr lang="es-AR" sz="2100" dirty="0" smtClean="0">
                <a:latin typeface="Georgia" panose="02040502050405020303" pitchFamily="18" charset="0"/>
              </a:rPr>
              <a:t>remuneración con </a:t>
            </a:r>
            <a:r>
              <a:rPr lang="es-AR" sz="2100" dirty="0">
                <a:latin typeface="Georgia" panose="02040502050405020303" pitchFamily="18" charset="0"/>
              </a:rPr>
              <a:t>la vida misma de un empleado y, regularmente, de su </a:t>
            </a:r>
            <a:r>
              <a:rPr lang="es-AR" sz="2100" dirty="0" smtClean="0">
                <a:latin typeface="Georgia" panose="02040502050405020303" pitchFamily="18" charset="0"/>
              </a:rPr>
              <a:t>familia (</a:t>
            </a:r>
            <a:r>
              <a:rPr lang="es-AR" sz="2100" dirty="0">
                <a:latin typeface="Georgia" panose="02040502050405020303" pitchFamily="18" charset="0"/>
              </a:rPr>
              <a:t>v.gr. PIDESC, arto 7.a.ii). Ganarse la vida es obtener</a:t>
            </a:r>
            <a:r>
              <a:rPr lang="es-AR" sz="2100" dirty="0" smtClean="0">
                <a:latin typeface="Georgia" panose="02040502050405020303" pitchFamily="18" charset="0"/>
              </a:rPr>
              <a:t>, como mínimo</a:t>
            </a:r>
            <a:r>
              <a:rPr lang="es-AR" sz="2100" dirty="0">
                <a:latin typeface="Georgia" panose="02040502050405020303" pitchFamily="18" charset="0"/>
              </a:rPr>
              <a:t>, lo necesario para acceder a la salud; a la educación</a:t>
            </a:r>
            <a:r>
              <a:rPr lang="es-AR" sz="2100" dirty="0" smtClean="0">
                <a:latin typeface="Georgia" panose="02040502050405020303" pitchFamily="18" charset="0"/>
              </a:rPr>
              <a:t>; a </a:t>
            </a:r>
            <a:r>
              <a:rPr lang="es-AR" sz="2100" dirty="0">
                <a:latin typeface="Georgia" panose="02040502050405020303" pitchFamily="18" charset="0"/>
              </a:rPr>
              <a:t>la cultura; a un nivel de vida adecuado, lo cual incluye</a:t>
            </a:r>
            <a:r>
              <a:rPr lang="es-AR" sz="2100" dirty="0" smtClean="0">
                <a:latin typeface="Georgia" panose="02040502050405020303" pitchFamily="18" charset="0"/>
              </a:rPr>
              <a:t>, </a:t>
            </a:r>
            <a:r>
              <a:rPr lang="es-AR" sz="2100" i="1" dirty="0" smtClean="0">
                <a:latin typeface="Georgia" panose="02040502050405020303" pitchFamily="18" charset="0"/>
              </a:rPr>
              <a:t>ínter </a:t>
            </a:r>
            <a:r>
              <a:rPr lang="es-AR" sz="2100" i="1" dirty="0">
                <a:latin typeface="Georgia" panose="02040502050405020303" pitchFamily="18" charset="0"/>
              </a:rPr>
              <a:t>alía, </a:t>
            </a:r>
            <a:r>
              <a:rPr lang="es-AR" sz="2100" dirty="0">
                <a:latin typeface="Georgia" panose="02040502050405020303" pitchFamily="18" charset="0"/>
              </a:rPr>
              <a:t>alimento adecuado, vivienda adecuada y </a:t>
            </a:r>
            <a:r>
              <a:rPr lang="es-AR" sz="2100" dirty="0" smtClean="0">
                <a:latin typeface="Georgia" panose="02040502050405020303" pitchFamily="18" charset="0"/>
              </a:rPr>
              <a:t>vestido adecuado</a:t>
            </a:r>
            <a:r>
              <a:rPr lang="es-AR" sz="2100" dirty="0">
                <a:latin typeface="Georgia" panose="02040502050405020303" pitchFamily="18" charset="0"/>
              </a:rPr>
              <a:t>; al descanso, entre muchos otros bienes del terreno </a:t>
            </a:r>
            <a:r>
              <a:rPr lang="es-AR" sz="2100" dirty="0" smtClean="0">
                <a:latin typeface="Georgia" panose="02040502050405020303" pitchFamily="18" charset="0"/>
              </a:rPr>
              <a:t>de los </a:t>
            </a:r>
            <a:r>
              <a:rPr lang="es-AR" sz="2100" dirty="0">
                <a:latin typeface="Georgia" panose="02040502050405020303" pitchFamily="18" charset="0"/>
              </a:rPr>
              <a:t>derechos humanos económicos, sociales y culturales.</a:t>
            </a:r>
          </a:p>
        </p:txBody>
      </p:sp>
    </p:spTree>
    <p:extLst>
      <p:ext uri="{BB962C8B-B14F-4D97-AF65-F5344CB8AC3E}">
        <p14:creationId xmlns:p14="http://schemas.microsoft.com/office/powerpoint/2010/main" val="57045042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hincheta">
  <a:themeElements>
    <a:clrScheme name="Chincheta">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Chincheta">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hincheta">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272</TotalTime>
  <Words>2592</Words>
  <Application>Microsoft Office PowerPoint</Application>
  <PresentationFormat>Presentación en pantalla (4:3)</PresentationFormat>
  <Paragraphs>99</Paragraphs>
  <Slides>21</Slides>
  <Notes>0</Notes>
  <HiddenSlides>0</HiddenSlides>
  <MMClips>0</MMClips>
  <ScaleCrop>false</ScaleCrop>
  <HeadingPairs>
    <vt:vector size="4" baseType="variant">
      <vt:variant>
        <vt:lpstr>Tema</vt:lpstr>
      </vt:variant>
      <vt:variant>
        <vt:i4>1</vt:i4>
      </vt:variant>
      <vt:variant>
        <vt:lpstr>Títulos de diapositiva</vt:lpstr>
      </vt:variant>
      <vt:variant>
        <vt:i4>21</vt:i4>
      </vt:variant>
    </vt:vector>
  </HeadingPairs>
  <TitlesOfParts>
    <vt:vector size="22" baseType="lpstr">
      <vt:lpstr>Chincheta</vt:lpstr>
      <vt:lpstr>“ASOCIACION DE TRABAJADORES DEL ESTADO S/ ACCION DE INCONSTITUCIONALIDAD” ATE II Corte Suprema de Justicia de la Nación (18 de Junio de 2.013)</vt:lpstr>
      <vt:lpstr>A esa fecha quien gozaba de personería gremial (Art. 28. 4to. Párrafo. Ley 23.551), por ende quien tenía el derecho “exclusivo” de representar los intereses colectivos era la Unión de Trabajadores Municipales de Salta.</vt:lpstr>
      <vt:lpstr>La Corte Provincial sostuvo además:       </vt:lpstr>
      <vt:lpstr>Las rebajas efectuadas fueron desde el 34% al 18,30%.</vt:lpstr>
      <vt:lpstr>Considerando 2do.</vt:lpstr>
      <vt:lpstr>En ATE (I), la corte  declaro la inconstitucionalidad del ciertas disposiciones de  la ley 23.551.</vt:lpstr>
      <vt:lpstr>Considerando 4to.</vt:lpstr>
      <vt:lpstr>Considerando 5to.</vt:lpstr>
      <vt:lpstr>Considerando 7mo.</vt:lpstr>
      <vt:lpstr>“La proyección del salario es de alcances incluso mayores, dado que también comprende el ejercicio de los derechos humanos civiles y políticos, desde el momento en que, conforme al ya universalmente consolidado principio de interdependencia e indivisibilidad de los derechos humanos, el antedicho ejercicio es "imposible" sin el goce paralelo de los derechos económicos, sociales y culturales… estas proyecciones, por alcanzar a la familia del empleado, permiten vincular la presente problemática con la "protección integral" de aquélla (Constitución Nacional, art. 14 bis).  Lo traído a la liza por vía de la remuneración, es el derecho del trabajador a ganarse la vida, sí, pero una "vida digna", como con toda justeza lo prescriben los arts. 7.a.ii del PIDESC y 23.2 de la Declaración Universal de Derechos Humanos, y se sigue de los arts. 14 bis de la Constitución Nacional y XIV de la Declaración Americana de los Derechos y Deberes del Hombre” </vt:lpstr>
      <vt:lpstr>Considerando 8vo.</vt:lpstr>
      <vt:lpstr> La evolución progresiva de la tutela jurídica del trabajador en materia de salarios se inserta, en lo inmediato, en un proceso más comprensivo, concerniente a todos y cada uno de los aspectos del contrato o relación de trabajo, lo cual ha tenido, entre sus propósitos fundamentales, la protección de la dignidad de la persona humana en el vínculo laboral subordinado. Y, mediatamente, en el desarrollo de la protección y realización de los derechos humanos en general ("Pérez cl Disco). </vt:lpstr>
      <vt:lpstr>4 Principios de Jerarquía Constitucional rigen el desenlace de esta contienda</vt:lpstr>
      <vt:lpstr>“El hombre solo puede alcanzar la plena realización … dentro de un orden socialmente justo”… “El trabajo debe prestarse en condiciones que , aseguren la vida, la salud y un nivel económico  decoroso para el trabajador y su familia”.</vt:lpstr>
      <vt:lpstr>Considerando 10</vt:lpstr>
      <vt:lpstr>Es evidente que si el Estado ha contraido la obligación de adoptar determinadas medidas positivas, con mayor razón está obligado a no adoptar las que contradigan dicha obligación (Corte IDH, Ciertas Atribuciones de la Comisión Interamericana de Derechos Humanos (arts. 41, 42, 44, 46, 47, 50 Y 51 Convención Americana sobre Derechos</vt:lpstr>
      <vt:lpstr>Considerando 11</vt:lpstr>
      <vt:lpstr>El art. 14 Bis es cláusula operativa. Por ende, susceptible de autónomo acatamiento por las autoridades administrativas (Madorrán, Masaglia)</vt:lpstr>
      <vt:lpstr>Estable el Pacto Mundial para el Empleo (Ginebra 19 de Junio de 2.009)</vt:lpstr>
      <vt:lpstr>Presentación de PowerPoint</vt:lpstr>
      <vt:lpstr>En estas condiciones, se vuelve inoficioso estudiar si la norma de emergencia impugnada satisfizo los restantes recaudos que condicionan su validez</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 DE JURISPRUDENCIA LABORAL</dc:title>
  <dc:creator>Usuario</dc:creator>
  <cp:lastModifiedBy>Usuario</cp:lastModifiedBy>
  <cp:revision>57</cp:revision>
  <dcterms:created xsi:type="dcterms:W3CDTF">2019-03-20T03:31:06Z</dcterms:created>
  <dcterms:modified xsi:type="dcterms:W3CDTF">2019-08-27T23:23:13Z</dcterms:modified>
</cp:coreProperties>
</file>